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8" r:id="rId8"/>
    <p:sldId id="262" r:id="rId9"/>
    <p:sldId id="279" r:id="rId10"/>
    <p:sldId id="264" r:id="rId11"/>
    <p:sldId id="269" r:id="rId12"/>
    <p:sldId id="270" r:id="rId13"/>
    <p:sldId id="271" r:id="rId14"/>
    <p:sldId id="277" r:id="rId15"/>
    <p:sldId id="268" r:id="rId16"/>
    <p:sldId id="272" r:id="rId1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2" y="2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o Neves Fonseca" userId="fab3e4a40666dedf" providerId="LiveId" clId="{20E6AAA9-26F4-435E-B3A3-5EE62A7F6EA4}"/>
    <pc:docChg chg="custSel modSld">
      <pc:chgData name="Luciano Neves Fonseca" userId="fab3e4a40666dedf" providerId="LiveId" clId="{20E6AAA9-26F4-435E-B3A3-5EE62A7F6EA4}" dt="2023-03-31T21:29:37.917" v="16" actId="20577"/>
      <pc:docMkLst>
        <pc:docMk/>
      </pc:docMkLst>
      <pc:sldChg chg="modSp mod">
        <pc:chgData name="Luciano Neves Fonseca" userId="fab3e4a40666dedf" providerId="LiveId" clId="{20E6AAA9-26F4-435E-B3A3-5EE62A7F6EA4}" dt="2023-03-31T21:29:37.917" v="16" actId="20577"/>
        <pc:sldMkLst>
          <pc:docMk/>
          <pc:sldMk cId="431422098" sldId="256"/>
        </pc:sldMkLst>
        <pc:spChg chg="mod">
          <ac:chgData name="Luciano Neves Fonseca" userId="fab3e4a40666dedf" providerId="LiveId" clId="{20E6AAA9-26F4-435E-B3A3-5EE62A7F6EA4}" dt="2023-03-31T21:29:37.917" v="16" actId="20577"/>
          <ac:spMkLst>
            <pc:docMk/>
            <pc:sldMk cId="431422098" sldId="256"/>
            <ac:spMk id="3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pt-BR"/>
              <a:t>Clique para editar o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3/31/2023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3/31/2023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3/31/2023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3/31/2023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3/31/2023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3/31/2023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3/31/2023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3/31/2023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‹nº›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9.png"/><Relationship Id="rId7" Type="http://schemas.openxmlformats.org/officeDocument/2006/relationships/image" Target="../media/image4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0.png"/><Relationship Id="rId13" Type="http://schemas.openxmlformats.org/officeDocument/2006/relationships/image" Target="../media/image990.png"/><Relationship Id="rId18" Type="http://schemas.openxmlformats.org/officeDocument/2006/relationships/image" Target="../media/image9.png"/><Relationship Id="rId3" Type="http://schemas.openxmlformats.org/officeDocument/2006/relationships/image" Target="../media/image900.png"/><Relationship Id="rId21" Type="http://schemas.openxmlformats.org/officeDocument/2006/relationships/image" Target="../media/image118.png"/><Relationship Id="rId7" Type="http://schemas.openxmlformats.org/officeDocument/2006/relationships/image" Target="../media/image940.png"/><Relationship Id="rId12" Type="http://schemas.openxmlformats.org/officeDocument/2006/relationships/image" Target="../media/image980.png"/><Relationship Id="rId17" Type="http://schemas.openxmlformats.org/officeDocument/2006/relationships/image" Target="../media/image1030.png"/><Relationship Id="rId2" Type="http://schemas.openxmlformats.org/officeDocument/2006/relationships/image" Target="../media/image11.png"/><Relationship Id="rId16" Type="http://schemas.openxmlformats.org/officeDocument/2006/relationships/image" Target="../media/image1020.png"/><Relationship Id="rId20" Type="http://schemas.openxmlformats.org/officeDocument/2006/relationships/image" Target="../media/image1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0.png"/><Relationship Id="rId11" Type="http://schemas.openxmlformats.org/officeDocument/2006/relationships/image" Target="../media/image970.png"/><Relationship Id="rId5" Type="http://schemas.openxmlformats.org/officeDocument/2006/relationships/image" Target="../media/image920.png"/><Relationship Id="rId15" Type="http://schemas.openxmlformats.org/officeDocument/2006/relationships/image" Target="../media/image1010.png"/><Relationship Id="rId10" Type="http://schemas.openxmlformats.org/officeDocument/2006/relationships/image" Target="../media/image960.png"/><Relationship Id="rId19" Type="http://schemas.openxmlformats.org/officeDocument/2006/relationships/image" Target="../media/image116.png"/><Relationship Id="rId4" Type="http://schemas.openxmlformats.org/officeDocument/2006/relationships/image" Target="../media/image910.png"/><Relationship Id="rId9" Type="http://schemas.openxmlformats.org/officeDocument/2006/relationships/image" Target="../media/image961.png"/><Relationship Id="rId14" Type="http://schemas.openxmlformats.org/officeDocument/2006/relationships/image" Target="../media/image1000.png"/><Relationship Id="rId22" Type="http://schemas.openxmlformats.org/officeDocument/2006/relationships/image" Target="../media/image11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0.png"/><Relationship Id="rId13" Type="http://schemas.openxmlformats.org/officeDocument/2006/relationships/image" Target="../media/image1140.png"/><Relationship Id="rId3" Type="http://schemas.openxmlformats.org/officeDocument/2006/relationships/image" Target="../media/image1050.png"/><Relationship Id="rId21" Type="http://schemas.openxmlformats.org/officeDocument/2006/relationships/image" Target="../media/image1180.png"/><Relationship Id="rId7" Type="http://schemas.openxmlformats.org/officeDocument/2006/relationships/image" Target="../media/image1080.png"/><Relationship Id="rId12" Type="http://schemas.openxmlformats.org/officeDocument/2006/relationships/image" Target="../media/image1130.png"/><Relationship Id="rId2" Type="http://schemas.openxmlformats.org/officeDocument/2006/relationships/image" Target="../media/image1040.png"/><Relationship Id="rId16" Type="http://schemas.openxmlformats.org/officeDocument/2006/relationships/image" Target="../media/image1170.png"/><Relationship Id="rId20" Type="http://schemas.openxmlformats.org/officeDocument/2006/relationships/image" Target="../media/image12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0.png"/><Relationship Id="rId11" Type="http://schemas.openxmlformats.org/officeDocument/2006/relationships/image" Target="../media/image1120.png"/><Relationship Id="rId5" Type="http://schemas.openxmlformats.org/officeDocument/2006/relationships/image" Target="../media/image1060.png"/><Relationship Id="rId15" Type="http://schemas.openxmlformats.org/officeDocument/2006/relationships/image" Target="../media/image1160.png"/><Relationship Id="rId10" Type="http://schemas.openxmlformats.org/officeDocument/2006/relationships/image" Target="../media/image1110.png"/><Relationship Id="rId19" Type="http://schemas.openxmlformats.org/officeDocument/2006/relationships/image" Target="../media/image1200.png"/><Relationship Id="rId4" Type="http://schemas.openxmlformats.org/officeDocument/2006/relationships/image" Target="../media/image1061.png"/><Relationship Id="rId9" Type="http://schemas.openxmlformats.org/officeDocument/2006/relationships/image" Target="../media/image1100.png"/><Relationship Id="rId14" Type="http://schemas.openxmlformats.org/officeDocument/2006/relationships/image" Target="../media/image115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0.png"/><Relationship Id="rId12" Type="http://schemas.openxmlformats.org/officeDocument/2006/relationships/image" Target="../media/image128.png"/><Relationship Id="rId2" Type="http://schemas.openxmlformats.org/officeDocument/2006/relationships/image" Target="../media/image1190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0.png"/><Relationship Id="rId11" Type="http://schemas.openxmlformats.org/officeDocument/2006/relationships/image" Target="../media/image1270.png"/><Relationship Id="rId5" Type="http://schemas.openxmlformats.org/officeDocument/2006/relationships/image" Target="../media/image1240.png"/><Relationship Id="rId15" Type="http://schemas.openxmlformats.org/officeDocument/2006/relationships/image" Target="../media/image56.png"/><Relationship Id="rId10" Type="http://schemas.openxmlformats.org/officeDocument/2006/relationships/image" Target="../media/image1260.png"/><Relationship Id="rId4" Type="http://schemas.openxmlformats.org/officeDocument/2006/relationships/image" Target="../media/image1230.png"/><Relationship Id="rId9" Type="http://schemas.openxmlformats.org/officeDocument/2006/relationships/image" Target="../media/image129.png"/><Relationship Id="rId14" Type="http://schemas.openxmlformats.org/officeDocument/2006/relationships/image" Target="../media/image13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74.png"/><Relationship Id="rId7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Relationship Id="rId9" Type="http://schemas.openxmlformats.org/officeDocument/2006/relationships/image" Target="../media/image7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11" Type="http://schemas.openxmlformats.org/officeDocument/2006/relationships/image" Target="../media/image15.png"/><Relationship Id="rId5" Type="http://schemas.openxmlformats.org/officeDocument/2006/relationships/image" Target="../media/image610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2.png"/><Relationship Id="rId3" Type="http://schemas.openxmlformats.org/officeDocument/2006/relationships/image" Target="../media/image13.png"/><Relationship Id="rId7" Type="http://schemas.openxmlformats.org/officeDocument/2006/relationships/image" Target="../media/image14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20.png"/><Relationship Id="rId5" Type="http://schemas.openxmlformats.org/officeDocument/2006/relationships/image" Target="../media/image9.png"/><Relationship Id="rId15" Type="http://schemas.openxmlformats.org/officeDocument/2006/relationships/image" Target="../media/image24.png"/><Relationship Id="rId10" Type="http://schemas.openxmlformats.org/officeDocument/2006/relationships/image" Target="../media/image19.png"/><Relationship Id="rId4" Type="http://schemas.openxmlformats.org/officeDocument/2006/relationships/image" Target="../media/image8.png"/><Relationship Id="rId9" Type="http://schemas.openxmlformats.org/officeDocument/2006/relationships/image" Target="../media/image16.png"/><Relationship Id="rId1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1.png"/><Relationship Id="rId3" Type="http://schemas.openxmlformats.org/officeDocument/2006/relationships/image" Target="../media/image9.png"/><Relationship Id="rId17" Type="http://schemas.openxmlformats.org/officeDocument/2006/relationships/image" Target="../media/image40.png"/><Relationship Id="rId2" Type="http://schemas.openxmlformats.org/officeDocument/2006/relationships/image" Target="../media/image8.png"/><Relationship Id="rId16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15" Type="http://schemas.openxmlformats.org/officeDocument/2006/relationships/image" Target="../media/image38.png"/><Relationship Id="rId19" Type="http://schemas.openxmlformats.org/officeDocument/2006/relationships/image" Target="../media/image17.png"/><Relationship Id="rId4" Type="http://schemas.openxmlformats.org/officeDocument/2006/relationships/image" Target="../media/image27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8.png"/><Relationship Id="rId7" Type="http://schemas.openxmlformats.org/officeDocument/2006/relationships/image" Target="../media/image3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Relationship Id="rId9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9.png"/><Relationship Id="rId7" Type="http://schemas.openxmlformats.org/officeDocument/2006/relationships/image" Target="../media/image5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6" Type="http://schemas.openxmlformats.org/officeDocument/2006/relationships/image" Target="../media/image88.png"/><Relationship Id="rId3" Type="http://schemas.openxmlformats.org/officeDocument/2006/relationships/image" Target="../media/image9.png"/><Relationship Id="rId21" Type="http://schemas.openxmlformats.org/officeDocument/2006/relationships/image" Target="../media/image83.png"/><Relationship Id="rId25" Type="http://schemas.openxmlformats.org/officeDocument/2006/relationships/image" Target="../media/image87.png"/><Relationship Id="rId2" Type="http://schemas.openxmlformats.org/officeDocument/2006/relationships/image" Target="../media/image13.png"/><Relationship Id="rId20" Type="http://schemas.openxmlformats.org/officeDocument/2006/relationships/image" Target="../media/image82.png"/><Relationship Id="rId29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24" Type="http://schemas.openxmlformats.org/officeDocument/2006/relationships/image" Target="../media/image86.png"/><Relationship Id="rId5" Type="http://schemas.openxmlformats.org/officeDocument/2006/relationships/image" Target="../media/image35.png"/><Relationship Id="rId28" Type="http://schemas.openxmlformats.org/officeDocument/2006/relationships/image" Target="../media/image90.png"/><Relationship Id="rId19" Type="http://schemas.openxmlformats.org/officeDocument/2006/relationships/image" Target="../media/image81.png"/><Relationship Id="rId31" Type="http://schemas.openxmlformats.org/officeDocument/2006/relationships/image" Target="../media/image37.png"/><Relationship Id="rId4" Type="http://schemas.openxmlformats.org/officeDocument/2006/relationships/image" Target="../media/image34.png"/><Relationship Id="rId22" Type="http://schemas.openxmlformats.org/officeDocument/2006/relationships/image" Target="../media/image84.png"/><Relationship Id="rId27" Type="http://schemas.openxmlformats.org/officeDocument/2006/relationships/image" Target="../media/image89.png"/><Relationship Id="rId30" Type="http://schemas.openxmlformats.org/officeDocument/2006/relationships/image" Target="../media/image9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6.png"/><Relationship Id="rId7" Type="http://schemas.openxmlformats.org/officeDocument/2006/relationships/image" Target="../media/image4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9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Métodos Numéricos para Engenharia	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t-BR" dirty="0"/>
              <a:t>Módulo 12- </a:t>
            </a:r>
            <a:r>
              <a:rPr lang="pt-BR" dirty="0" err="1"/>
              <a:t>Splines</a:t>
            </a:r>
            <a:r>
              <a:rPr lang="pt-BR" dirty="0"/>
              <a:t> - Interpolação por Intervalos</a:t>
            </a:r>
          </a:p>
          <a:p>
            <a:r>
              <a:rPr lang="pt-BR" dirty="0"/>
              <a:t>Versão </a:t>
            </a:r>
            <a:r>
              <a:rPr lang="pt-BR"/>
              <a:t>python</a:t>
            </a:r>
            <a:endParaRPr lang="pt-BR" dirty="0"/>
          </a:p>
          <a:p>
            <a:r>
              <a:rPr lang="pt-BR" dirty="0"/>
              <a:t>Professor Luciano neves da fonseca</a:t>
            </a:r>
          </a:p>
        </p:txBody>
      </p:sp>
    </p:spTree>
    <p:extLst>
      <p:ext uri="{BB962C8B-B14F-4D97-AF65-F5344CB8AC3E}">
        <p14:creationId xmlns:p14="http://schemas.microsoft.com/office/powerpoint/2010/main" val="4314220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7A3E06CD-6442-FC2C-C2EA-C6E8C5D86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80878" y="4343755"/>
            <a:ext cx="3191320" cy="2505424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110935" y="5601088"/>
            <a:ext cx="7166639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/>
              <a:t>Notar que as </a:t>
            </a:r>
            <a:r>
              <a:rPr lang="pt-BR" sz="1600" dirty="0" err="1"/>
              <a:t>Splines</a:t>
            </a:r>
            <a:r>
              <a:rPr lang="pt-BR" sz="1600" dirty="0"/>
              <a:t> cúbicas oferecem, sem dúvida,  a melhor interpolação, sem descontinuidade e sem inflexões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600" dirty="0"/>
              <a:t>No entanto a matriz A é esparsa e de ordem muito alta, o que pode inviabilizar o método se N é muito grande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8555034" y="5693458"/>
                <a:ext cx="1569148" cy="5078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=−0.32</m:t>
                      </m:r>
                      <m:sSup>
                        <m:sSupPr>
                          <m:ctrlPr>
                            <a:rPr lang="pt-BR" sz="1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1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pt-BR" sz="1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+0.95</m:t>
                      </m:r>
                      <m:sSup>
                        <m:sSupPr>
                          <m:ctrlPr>
                            <a:rPr lang="pt-BR" sz="1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1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11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r>
                  <a:rPr lang="pt-BR" sz="1100" dirty="0">
                    <a:solidFill>
                      <a:schemeClr val="bg1"/>
                    </a:solidFill>
                  </a:rPr>
                  <a:t>            </a:t>
                </a:r>
                <a14:m>
                  <m:oMath xmlns:m="http://schemas.openxmlformats.org/officeDocument/2006/math">
                    <m:r>
                      <a:rPr lang="pt-BR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+2.3</m:t>
                    </m:r>
                    <m:r>
                      <a:rPr lang="pt-BR" sz="11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pt-BR" sz="11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sz="11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BR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endParaRPr lang="pt-BR" sz="11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pt-BR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55034" y="5693458"/>
                <a:ext cx="1569148" cy="50783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8833299" y="5117046"/>
                <a:ext cx="1386277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=0.13</m:t>
                      </m:r>
                      <m:sSup>
                        <m:sSupPr>
                          <m:ctrlPr>
                            <a:rPr lang="pt-BR" sz="1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1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m:rPr>
                          <m:nor/>
                        </m:rPr>
                        <a:rPr lang="pt-BR" sz="1100" dirty="0">
                          <a:solidFill>
                            <a:schemeClr val="bg1"/>
                          </a:solidFill>
                        </a:rPr>
                        <m:t> </m:t>
                      </m:r>
                      <m:r>
                        <a:rPr lang="pt-BR" sz="1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−1.73</m:t>
                      </m:r>
                      <m:sSup>
                        <m:sSupPr>
                          <m:ctrlPr>
                            <a:rPr lang="pt-BR" sz="1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1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11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+7.72</m:t>
                      </m:r>
                      <m:r>
                        <a:rPr lang="pt-BR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−4.57</m:t>
                      </m:r>
                    </m:oMath>
                  </m:oMathPara>
                </a14:m>
                <a:endParaRPr lang="pt-BR" sz="11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3299" y="5117046"/>
                <a:ext cx="1386277" cy="338554"/>
              </a:xfrm>
              <a:prstGeom prst="rect">
                <a:avLst/>
              </a:prstGeom>
              <a:blipFill>
                <a:blip r:embed="rId4"/>
                <a:stretch>
                  <a:fillRect l="-1762" r="-1322" b="-53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/>
              <p:cNvSpPr txBox="1"/>
              <p:nvPr/>
            </p:nvSpPr>
            <p:spPr>
              <a:xfrm>
                <a:off x="9569220" y="4560393"/>
                <a:ext cx="1801583" cy="5078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sz="1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=0.000076</m:t>
                      </m:r>
                      <m:sSup>
                        <m:sSupPr>
                          <m:ctrlPr>
                            <a:rPr lang="pt-BR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pt-BR" sz="1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−0.16</m:t>
                      </m:r>
                      <m:sSup>
                        <m:sSupPr>
                          <m:ctrlPr>
                            <a:rPr lang="pt-BR" sz="1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1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11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1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1.46</m:t>
                      </m:r>
                      <m:r>
                        <a:rPr lang="pt-BR" sz="1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+3.79</m:t>
                      </m:r>
                    </m:oMath>
                  </m:oMathPara>
                </a14:m>
                <a:endParaRPr lang="pt-BR" sz="11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pt-BR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CaixaDe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69220" y="4560393"/>
                <a:ext cx="1801583" cy="5078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tângulo 15"/>
          <p:cNvSpPr/>
          <p:nvPr/>
        </p:nvSpPr>
        <p:spPr>
          <a:xfrm>
            <a:off x="9180803" y="6325102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Splines</a:t>
            </a:r>
            <a:r>
              <a:rPr lang="pt-BR" dirty="0">
                <a:solidFill>
                  <a:schemeClr val="bg1"/>
                </a:solidFill>
              </a:rPr>
              <a:t> Cúbicas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/>
              <p:cNvSpPr txBox="1"/>
              <p:nvPr/>
            </p:nvSpPr>
            <p:spPr>
              <a:xfrm>
                <a:off x="10160051" y="5430017"/>
                <a:ext cx="1411412" cy="5078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pt-BR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pt-BR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=0.013</m:t>
                    </m:r>
                    <m:sSup>
                      <m:sSupPr>
                        <m:ctrlPr>
                          <a:rPr lang="pt-BR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BR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pt-BR" sz="11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BR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−0.44</m:t>
                    </m:r>
                    <m:sSup>
                      <m:sSupPr>
                        <m:ctrlPr>
                          <a:rPr lang="pt-BR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BR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sz="11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1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3.42</m:t>
                      </m:r>
                      <m:r>
                        <a:rPr lang="pt-BR" sz="1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−0.81</m:t>
                      </m:r>
                    </m:oMath>
                  </m:oMathPara>
                </a14:m>
                <a:endParaRPr lang="pt-BR" sz="11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pt-BR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CaixaDe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60051" y="5430017"/>
                <a:ext cx="1411412" cy="507831"/>
              </a:xfrm>
              <a:prstGeom prst="rect">
                <a:avLst/>
              </a:prstGeom>
              <a:blipFill>
                <a:blip r:embed="rId6"/>
                <a:stretch>
                  <a:fillRect l="-38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Imagem 4">
            <a:extLst>
              <a:ext uri="{FF2B5EF4-FFF2-40B4-BE49-F238E27FC236}">
                <a16:creationId xmlns:a16="http://schemas.microsoft.com/office/drawing/2014/main" id="{2214A91D-FDCB-4455-D0F3-250084AEAA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935" y="45531"/>
            <a:ext cx="5519542" cy="441563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F5567FA-C2AB-7BB3-74AB-5F77662AB2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4719" y="60253"/>
            <a:ext cx="5783247" cy="4244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64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m 30">
            <a:extLst>
              <a:ext uri="{FF2B5EF4-FFF2-40B4-BE49-F238E27FC236}">
                <a16:creationId xmlns:a16="http://schemas.microsoft.com/office/drawing/2014/main" id="{CE65688E-05B7-FF9D-B387-8BCAB36E18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4018" y="3915257"/>
            <a:ext cx="3191320" cy="2505424"/>
          </a:xfrm>
          <a:prstGeom prst="rect">
            <a:avLst/>
          </a:prstGeom>
        </p:spPr>
      </p:pic>
      <p:sp>
        <p:nvSpPr>
          <p:cNvPr id="2" name="Título 1"/>
          <p:cNvSpPr txBox="1">
            <a:spLocks/>
          </p:cNvSpPr>
          <p:nvPr/>
        </p:nvSpPr>
        <p:spPr>
          <a:xfrm>
            <a:off x="722118" y="46248"/>
            <a:ext cx="9404723" cy="547046"/>
          </a:xfrm>
          <a:prstGeom prst="rect">
            <a:avLst/>
          </a:prstGeom>
        </p:spPr>
        <p:txBody>
          <a:bodyPr/>
          <a:lstStyle>
            <a:lvl1pPr algn="l" defTabSz="457200" rtl="0" eaLnBrk="1" latinLnBrk="0" hangingPunct="1">
              <a:spcBef>
                <a:spcPct val="0"/>
              </a:spcBef>
              <a:buNone/>
              <a:defRPr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pt-BR" sz="2800" dirty="0"/>
              <a:t>Cálculo Alternativo para </a:t>
            </a:r>
            <a:r>
              <a:rPr lang="pt-BR" sz="2800" dirty="0" err="1"/>
              <a:t>Splines</a:t>
            </a:r>
            <a:r>
              <a:rPr lang="pt-BR" sz="2800" dirty="0"/>
              <a:t> Cúbicas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719228" y="1287895"/>
                <a:ext cx="654845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b="0" i="0" smtClean="0"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pt-B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pt-B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     1&lt;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𝑖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28" y="1287895"/>
                <a:ext cx="6548459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719228" y="643820"/>
                <a:ext cx="9407613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dirty="0"/>
                  <a:t>Com N+1 pontos de controle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(1: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+1)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(1: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+1)</m:t>
                    </m:r>
                  </m:oMath>
                </a14:m>
                <a:r>
                  <a:rPr lang="pt-BR" dirty="0"/>
                  <a:t>, podemos definir N polinômios cúbicos interpoladores, um para  cada intervalo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pt-BR" dirty="0"/>
                  <a:t> com sendo:</a:t>
                </a:r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28" y="643820"/>
                <a:ext cx="9407613" cy="646331"/>
              </a:xfrm>
              <a:prstGeom prst="rect">
                <a:avLst/>
              </a:prstGeom>
              <a:blipFill>
                <a:blip r:embed="rId4"/>
                <a:stretch>
                  <a:fillRect l="-583" t="-5660" r="-583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/>
              <p:cNvSpPr/>
              <p:nvPr/>
            </p:nvSpPr>
            <p:spPr>
              <a:xfrm>
                <a:off x="719228" y="1675823"/>
                <a:ext cx="900443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dirty="0"/>
                  <a:t>Como o polinômio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pt-BR" dirty="0"/>
                  <a:t> deve passar pelo ponto de controle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] no início do intervalo teremos:</a:t>
                </a:r>
              </a:p>
            </p:txBody>
          </p:sp>
        </mc:Choice>
        <mc:Fallback xmlns=""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28" y="1675823"/>
                <a:ext cx="9004436" cy="646331"/>
              </a:xfrm>
              <a:prstGeom prst="rect">
                <a:avLst/>
              </a:prstGeom>
              <a:blipFill rotWithShape="0">
                <a:blip r:embed="rId5"/>
                <a:stretch>
                  <a:fillRect l="-609" t="-5660" b="-1415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719228" y="2249349"/>
                <a:ext cx="183486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28" y="2249349"/>
                <a:ext cx="1834861" cy="369332"/>
              </a:xfrm>
              <a:prstGeom prst="rect">
                <a:avLst/>
              </a:prstGeom>
              <a:blipFill rotWithShape="0">
                <a:blip r:embed="rId6"/>
                <a:stretch>
                  <a:fillRect b="-819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tângulo 7"/>
              <p:cNvSpPr/>
              <p:nvPr/>
            </p:nvSpPr>
            <p:spPr>
              <a:xfrm>
                <a:off x="683848" y="2596883"/>
                <a:ext cx="9649083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dirty="0"/>
                  <a:t>O polinômio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pt-BR" dirty="0"/>
                  <a:t> passa também pelo ponto de controle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pt-BR" dirty="0"/>
                  <a:t>] no final do intervalo. No entanto, o polinômio</a:t>
                </a:r>
                <a14:m>
                  <m:oMath xmlns:m="http://schemas.openxmlformats.org/officeDocument/2006/math"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r>
                  <a:rPr lang="pt-BR" dirty="0"/>
                  <a:t> passar por este mesmo ponto de controle [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pt-BR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pt-BR" dirty="0"/>
                  <a:t>] , porém no início do seu intervalo</a:t>
                </a:r>
              </a:p>
            </p:txBody>
          </p:sp>
        </mc:Choice>
        <mc:Fallback xmlns="">
          <p:sp>
            <p:nvSpPr>
              <p:cNvPr id="8" name="Retângulo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848" y="2596883"/>
                <a:ext cx="9649083" cy="923330"/>
              </a:xfrm>
              <a:prstGeom prst="rect">
                <a:avLst/>
              </a:prstGeom>
              <a:blipFill rotWithShape="0">
                <a:blip r:embed="rId7"/>
                <a:stretch>
                  <a:fillRect l="-505" t="-3974" b="-993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775077" y="3515193"/>
                <a:ext cx="84827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b="0" i="0" smtClean="0"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pt-B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pt-B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+1</m:t>
                                </m:r>
                              </m:sub>
                            </m:s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077" y="3515193"/>
                <a:ext cx="8482707" cy="369332"/>
              </a:xfrm>
              <a:prstGeom prst="rect">
                <a:avLst/>
              </a:prstGeom>
              <a:blipFill rotWithShape="0">
                <a:blip r:embed="rId8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719228" y="4246325"/>
                <a:ext cx="4044312" cy="38420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t-BR" b="0" dirty="0"/>
                  <a:t>Temos 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sSubSup>
                      <m:sSub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  <m:sup>
                        <m:r>
                          <a:rPr lang="pt-BR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pt-BR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sSubSup>
                      <m:sSub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  <m:sup>
                        <m:r>
                          <a:rPr lang="pt-BR" b="0" i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b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228" y="4246325"/>
                <a:ext cx="4044312" cy="384208"/>
              </a:xfrm>
              <a:prstGeom prst="rect">
                <a:avLst/>
              </a:prstGeom>
              <a:blipFill rotWithShape="0">
                <a:blip r:embed="rId9"/>
                <a:stretch>
                  <a:fillRect l="-1357" t="-7937" b="-222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ângulo 10"/>
          <p:cNvSpPr/>
          <p:nvPr/>
        </p:nvSpPr>
        <p:spPr>
          <a:xfrm>
            <a:off x="722118" y="4674614"/>
            <a:ext cx="7087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As primeiras derivadas nos pontos interiores devem ser iguais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775077" y="5025424"/>
                <a:ext cx="418550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0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pt-BR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b="0" i="0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pt-BR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0" smtClean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pt-B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077" y="5025424"/>
                <a:ext cx="4185505" cy="369332"/>
              </a:xfrm>
              <a:prstGeom prst="rect">
                <a:avLst/>
              </a:prstGeom>
              <a:blipFill rotWithShape="0">
                <a:blip r:embed="rId10"/>
                <a:stretch>
                  <a:fillRect l="-582" b="-180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744894" y="5445282"/>
                <a:ext cx="139044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94" y="5445282"/>
                <a:ext cx="1390444" cy="369332"/>
              </a:xfrm>
              <a:prstGeom prst="rect">
                <a:avLst/>
              </a:prstGeom>
              <a:blipFill rotWithShape="0">
                <a:blip r:embed="rId11"/>
                <a:stretch>
                  <a:fillRect b="-180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tângulo 15"/>
              <p:cNvSpPr/>
              <p:nvPr/>
            </p:nvSpPr>
            <p:spPr>
              <a:xfrm>
                <a:off x="744894" y="5817604"/>
                <a:ext cx="7093800" cy="3751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>
                          <a:latin typeface="Cambria Math" panose="02040503050406030204" pitchFamily="18" charset="0"/>
                        </a:rPr>
                        <m:t>)+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Retângulo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94" y="5817604"/>
                <a:ext cx="7093800" cy="375103"/>
              </a:xfrm>
              <a:prstGeom prst="rect">
                <a:avLst/>
              </a:prstGeom>
              <a:blipFill rotWithShape="0">
                <a:blip r:embed="rId12"/>
                <a:stretch>
                  <a:fillRect b="-161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/>
              <p:cNvSpPr/>
              <p:nvPr/>
            </p:nvSpPr>
            <p:spPr>
              <a:xfrm>
                <a:off x="775077" y="6243861"/>
                <a:ext cx="2742739" cy="3827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pt-BR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  <m:sup>
                          <m:r>
                            <a:rPr lang="pt-BR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Retâ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077" y="6243861"/>
                <a:ext cx="2742739" cy="382797"/>
              </a:xfrm>
              <a:prstGeom prst="rect">
                <a:avLst/>
              </a:prstGeom>
              <a:blipFill rotWithShape="0">
                <a:blip r:embed="rId13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/>
              <p:cNvSpPr txBox="1"/>
              <p:nvPr/>
            </p:nvSpPr>
            <p:spPr>
              <a:xfrm>
                <a:off x="7633916" y="1258830"/>
                <a:ext cx="35195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𝐼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8" name="CaixaDe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3916" y="1258830"/>
                <a:ext cx="351956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22414" r="-22414" b="-4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/>
              <p:cNvSpPr txBox="1"/>
              <p:nvPr/>
            </p:nvSpPr>
            <p:spPr>
              <a:xfrm>
                <a:off x="4897200" y="4257621"/>
                <a:ext cx="44012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𝐼𝐼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9" name="CaixaDe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200" y="4257621"/>
                <a:ext cx="440120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16438" r="-16438" b="-369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/>
              <p:cNvSpPr txBox="1"/>
              <p:nvPr/>
            </p:nvSpPr>
            <p:spPr>
              <a:xfrm>
                <a:off x="3818492" y="6296759"/>
                <a:ext cx="52828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𝐼𝐼𝐼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0" name="CaixaDe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8492" y="6296759"/>
                <a:ext cx="528286" cy="276999"/>
              </a:xfrm>
              <a:prstGeom prst="rect">
                <a:avLst/>
              </a:prstGeom>
              <a:blipFill rotWithShape="0">
                <a:blip r:embed="rId16"/>
                <a:stretch>
                  <a:fillRect l="-13793" r="-13793" b="-4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tângulo 6"/>
              <p:cNvSpPr/>
              <p:nvPr/>
            </p:nvSpPr>
            <p:spPr>
              <a:xfrm>
                <a:off x="744894" y="3915257"/>
                <a:ext cx="19060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t-BR" dirty="0"/>
                  <a:t>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7" name="Retângulo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894" y="3915257"/>
                <a:ext cx="1906099" cy="369332"/>
              </a:xfrm>
              <a:prstGeom prst="rect">
                <a:avLst/>
              </a:prstGeom>
              <a:blipFill rotWithShape="0">
                <a:blip r:embed="rId17"/>
                <a:stretch>
                  <a:fillRect l="-2556" t="-8197" b="-245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Imagem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672527" y="627218"/>
            <a:ext cx="1066800" cy="2238375"/>
          </a:xfrm>
          <a:prstGeom prst="rect">
            <a:avLst/>
          </a:prstGeom>
        </p:spPr>
      </p:pic>
      <p:sp>
        <p:nvSpPr>
          <p:cNvPr id="22" name="Retângulo 21"/>
          <p:cNvSpPr/>
          <p:nvPr/>
        </p:nvSpPr>
        <p:spPr>
          <a:xfrm>
            <a:off x="10332931" y="-43816"/>
            <a:ext cx="17459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/>
              <a:t>n=5 pontos</a:t>
            </a:r>
          </a:p>
          <a:p>
            <a:pPr algn="ctr"/>
            <a:r>
              <a:rPr lang="pt-BR" dirty="0"/>
              <a:t>N=4 intervalos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1646706" y="2277673"/>
            <a:ext cx="952811" cy="37143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57E679B0-7CDF-46D6-B64C-0126BB240584}"/>
                  </a:ext>
                </a:extLst>
              </p:cNvPr>
              <p:cNvSpPr txBox="1"/>
              <p:nvPr/>
            </p:nvSpPr>
            <p:spPr>
              <a:xfrm>
                <a:off x="8588488" y="5345304"/>
                <a:ext cx="174407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CaixaDeTexto 25">
                <a:extLst>
                  <a:ext uri="{FF2B5EF4-FFF2-40B4-BE49-F238E27FC236}">
                    <a16:creationId xmlns:a16="http://schemas.microsoft.com/office/drawing/2014/main" id="{57E679B0-7CDF-46D6-B64C-0126BB2405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8488" y="5345304"/>
                <a:ext cx="174407" cy="169277"/>
              </a:xfrm>
              <a:prstGeom prst="rect">
                <a:avLst/>
              </a:prstGeom>
              <a:blipFill>
                <a:blip r:embed="rId19"/>
                <a:stretch>
                  <a:fillRect l="-21429" r="-7143" b="-25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E2D7A0B1-9212-4BFF-A810-26B74F192E1A}"/>
                  </a:ext>
                </a:extLst>
              </p:cNvPr>
              <p:cNvSpPr txBox="1"/>
              <p:nvPr/>
            </p:nvSpPr>
            <p:spPr>
              <a:xfrm>
                <a:off x="8855906" y="4578823"/>
                <a:ext cx="169662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sz="11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27" name="CaixaDeTexto 26">
                <a:extLst>
                  <a:ext uri="{FF2B5EF4-FFF2-40B4-BE49-F238E27FC236}">
                    <a16:creationId xmlns:a16="http://schemas.microsoft.com/office/drawing/2014/main" id="{E2D7A0B1-9212-4BFF-A810-26B74F192E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55906" y="4578823"/>
                <a:ext cx="169662" cy="169277"/>
              </a:xfrm>
              <a:prstGeom prst="rect">
                <a:avLst/>
              </a:prstGeom>
              <a:blipFill>
                <a:blip r:embed="rId20"/>
                <a:stretch>
                  <a:fillRect l="-25000" r="-7143" b="-2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D5654DE1-5553-4D80-B9D4-1D20788219AB}"/>
                  </a:ext>
                </a:extLst>
              </p:cNvPr>
              <p:cNvSpPr txBox="1"/>
              <p:nvPr/>
            </p:nvSpPr>
            <p:spPr>
              <a:xfrm>
                <a:off x="9801746" y="4352805"/>
                <a:ext cx="177676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t-BR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CaixaDeTexto 27">
                <a:extLst>
                  <a:ext uri="{FF2B5EF4-FFF2-40B4-BE49-F238E27FC236}">
                    <a16:creationId xmlns:a16="http://schemas.microsoft.com/office/drawing/2014/main" id="{D5654DE1-5553-4D80-B9D4-1D20788219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1746" y="4352805"/>
                <a:ext cx="177676" cy="169277"/>
              </a:xfrm>
              <a:prstGeom prst="rect">
                <a:avLst/>
              </a:prstGeom>
              <a:blipFill>
                <a:blip r:embed="rId21"/>
                <a:stretch>
                  <a:fillRect l="-20690" r="-6897" b="-2857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Retângulo 28">
            <a:extLst>
              <a:ext uri="{FF2B5EF4-FFF2-40B4-BE49-F238E27FC236}">
                <a16:creationId xmlns:a16="http://schemas.microsoft.com/office/drawing/2014/main" id="{ACDAC1BA-5AEE-48F7-8751-59930579922D}"/>
              </a:ext>
            </a:extLst>
          </p:cNvPr>
          <p:cNvSpPr/>
          <p:nvPr/>
        </p:nvSpPr>
        <p:spPr>
          <a:xfrm>
            <a:off x="9025568" y="5970684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Splines</a:t>
            </a:r>
            <a:r>
              <a:rPr lang="pt-BR" dirty="0">
                <a:solidFill>
                  <a:schemeClr val="bg1"/>
                </a:solidFill>
              </a:rPr>
              <a:t> Cúbicas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8141DF69-559E-4DD4-AC2B-71F0EC270842}"/>
                  </a:ext>
                </a:extLst>
              </p:cNvPr>
              <p:cNvSpPr txBox="1"/>
              <p:nvPr/>
            </p:nvSpPr>
            <p:spPr>
              <a:xfrm>
                <a:off x="10004816" y="5075599"/>
                <a:ext cx="176650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pt-BR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8141DF69-559E-4DD4-AC2B-71F0EC2708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4816" y="5075599"/>
                <a:ext cx="176650" cy="169277"/>
              </a:xfrm>
              <a:prstGeom prst="rect">
                <a:avLst/>
              </a:prstGeom>
              <a:blipFill>
                <a:blip r:embed="rId22"/>
                <a:stretch>
                  <a:fillRect l="-17241" r="-6897" b="-2963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4555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493063" y="66334"/>
            <a:ext cx="70877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As segundas derivadas nos pontos interiores devem ser iguais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639284" y="455697"/>
                <a:ext cx="287751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pt-BR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84" y="455697"/>
                <a:ext cx="2877519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tângulo 3"/>
              <p:cNvSpPr/>
              <p:nvPr/>
            </p:nvSpPr>
            <p:spPr>
              <a:xfrm>
                <a:off x="639284" y="820504"/>
                <a:ext cx="156209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Retângulo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284" y="820504"/>
                <a:ext cx="1562094" cy="369332"/>
              </a:xfrm>
              <a:prstGeom prst="rect">
                <a:avLst/>
              </a:prstGeom>
              <a:blipFill rotWithShape="0">
                <a:blip r:embed="rId3"/>
                <a:stretch>
                  <a:fillRect b="-1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/>
              <p:cNvSpPr/>
              <p:nvPr/>
            </p:nvSpPr>
            <p:spPr>
              <a:xfrm>
                <a:off x="673574" y="1249127"/>
                <a:ext cx="5651291" cy="3695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′′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′′</m:t>
                          </m:r>
                        </m:sup>
                      </m:sSubSup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pt-BR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pt-BR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574" y="1249127"/>
                <a:ext cx="5651291" cy="369588"/>
              </a:xfrm>
              <a:prstGeom prst="rect">
                <a:avLst/>
              </a:prstGeom>
              <a:blipFill rotWithShape="0">
                <a:blip r:embed="rId4"/>
                <a:stretch>
                  <a:fillRect l="-431" b="-1475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674549" y="1691312"/>
                <a:ext cx="3835217" cy="6667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pt-BR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 →  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pt-BR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pt-BR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pt-BR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3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4549" y="1691312"/>
                <a:ext cx="3835217" cy="66678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CaixaDeTexto 6"/>
              <p:cNvSpPr txBox="1"/>
              <p:nvPr/>
            </p:nvSpPr>
            <p:spPr>
              <a:xfrm>
                <a:off x="4863076" y="1846562"/>
                <a:ext cx="4080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7" name="CaixaDeTexto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3076" y="1846562"/>
                <a:ext cx="408060" cy="276999"/>
              </a:xfrm>
              <a:prstGeom prst="rect">
                <a:avLst/>
              </a:prstGeom>
              <a:blipFill rotWithShape="0">
                <a:blip r:embed="rId6"/>
                <a:stretch>
                  <a:fillRect l="-17910" r="-19403" b="-4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tângulo 7"/>
          <p:cNvSpPr/>
          <p:nvPr/>
        </p:nvSpPr>
        <p:spPr>
          <a:xfrm>
            <a:off x="674549" y="2349972"/>
            <a:ext cx="2749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Substituindo </a:t>
            </a:r>
            <a:r>
              <a:rPr lang="pt-BR" i="1" dirty="0"/>
              <a:t>(V) </a:t>
            </a:r>
            <a:r>
              <a:rPr lang="pt-BR" dirty="0"/>
              <a:t>em </a:t>
            </a:r>
            <a:r>
              <a:rPr lang="pt-BR" i="1" dirty="0"/>
              <a:t>(II)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tângulo 8"/>
              <p:cNvSpPr/>
              <p:nvPr/>
            </p:nvSpPr>
            <p:spPr>
              <a:xfrm>
                <a:off x="620472" y="2703205"/>
                <a:ext cx="7321043" cy="7087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pt-BR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pt-BR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pt-BR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bSup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pt-BR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pt-BR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pt-BR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  <m:sup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→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9" name="Retângulo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472" y="2703205"/>
                <a:ext cx="7321043" cy="708720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11452365" y="2780566"/>
                <a:ext cx="4962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𝑉𝐼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2365" y="2780566"/>
                <a:ext cx="496226" cy="276999"/>
              </a:xfrm>
              <a:prstGeom prst="rect">
                <a:avLst/>
              </a:prstGeom>
              <a:blipFill rotWithShape="0">
                <a:blip r:embed="rId8"/>
                <a:stretch>
                  <a:fillRect l="-14815" r="-16049" b="-369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tângulo 11"/>
          <p:cNvSpPr/>
          <p:nvPr/>
        </p:nvSpPr>
        <p:spPr>
          <a:xfrm>
            <a:off x="674549" y="3441726"/>
            <a:ext cx="28023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Substituindo </a:t>
            </a:r>
            <a:r>
              <a:rPr lang="pt-BR" i="1" dirty="0"/>
              <a:t>(V)</a:t>
            </a:r>
            <a:r>
              <a:rPr lang="pt-BR" dirty="0"/>
              <a:t> em </a:t>
            </a:r>
            <a:r>
              <a:rPr lang="pt-BR" i="1" dirty="0"/>
              <a:t>(III)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586769" y="3757032"/>
                <a:ext cx="6246710" cy="7087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pt-BR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3</m:t>
                      </m:r>
                      <m:d>
                        <m:dPr>
                          <m:begChr m:val="["/>
                          <m:endChr m:val="]"/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pt-BR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pt-BR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pt-BR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num>
                            <m:den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b>
                                  <m:r>
                                    <a:rPr lang="pt-BR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  <m:sup>
                          <m:r>
                            <a:rPr lang="pt-BR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pt-B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 b="0" i="0" smtClean="0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 b="0" i="0" smtClean="0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pt-BR" b="0" i="0" smtClean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pt-BR" b="0" i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BR" b="0" i="0" smtClean="0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 → 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769" y="3757032"/>
                <a:ext cx="6246710" cy="708720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CaixaDeTexto 13"/>
              <p:cNvSpPr txBox="1"/>
              <p:nvPr/>
            </p:nvSpPr>
            <p:spPr>
              <a:xfrm>
                <a:off x="10175140" y="3908016"/>
                <a:ext cx="58439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𝑉𝐼𝐼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4" name="CaixaDeTexto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75140" y="3908016"/>
                <a:ext cx="584391" cy="276999"/>
              </a:xfrm>
              <a:prstGeom prst="rect">
                <a:avLst/>
              </a:prstGeom>
              <a:blipFill rotWithShape="0">
                <a:blip r:embed="rId10"/>
                <a:stretch>
                  <a:fillRect l="-12500" r="-13542" b="-369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tângulo 14"/>
              <p:cNvSpPr/>
              <p:nvPr/>
            </p:nvSpPr>
            <p:spPr>
              <a:xfrm>
                <a:off x="811471" y="4887516"/>
                <a:ext cx="348364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pt-BR" dirty="0"/>
                  <a:t>E isolando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em </a:t>
                </a:r>
                <a:r>
                  <a:rPr lang="pt-BR" i="1" dirty="0"/>
                  <a:t>(VI) teremos:</a:t>
                </a:r>
                <a:endParaRPr lang="pt-BR" dirty="0"/>
              </a:p>
            </p:txBody>
          </p:sp>
        </mc:Choice>
        <mc:Fallback xmlns="">
          <p:sp>
            <p:nvSpPr>
              <p:cNvPr id="15" name="Retângulo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471" y="4887516"/>
                <a:ext cx="3483646" cy="369332"/>
              </a:xfrm>
              <a:prstGeom prst="rect">
                <a:avLst/>
              </a:prstGeom>
              <a:blipFill rotWithShape="0">
                <a:blip r:embed="rId11"/>
                <a:stretch>
                  <a:fillRect l="-1399" t="-10000" r="-1049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CaixaDeTexto 15"/>
              <p:cNvSpPr txBox="1"/>
              <p:nvPr/>
            </p:nvSpPr>
            <p:spPr>
              <a:xfrm>
                <a:off x="866589" y="5240882"/>
                <a:ext cx="2610330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6" name="CaixaDeTexto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89" y="5240882"/>
                <a:ext cx="2610330" cy="525913"/>
              </a:xfrm>
              <a:prstGeom prst="rect">
                <a:avLst/>
              </a:prstGeom>
              <a:blipFill rotWithShape="0"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/>
              <p:cNvSpPr txBox="1"/>
              <p:nvPr/>
            </p:nvSpPr>
            <p:spPr>
              <a:xfrm>
                <a:off x="866589" y="6288259"/>
                <a:ext cx="3237104" cy="52591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𝑑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+2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CaixaDe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589" y="6288259"/>
                <a:ext cx="3237104" cy="525913"/>
              </a:xfrm>
              <a:prstGeom prst="rect">
                <a:avLst/>
              </a:prstGeom>
              <a:blipFill rotWithShape="0"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/>
              <p:cNvSpPr txBox="1"/>
              <p:nvPr/>
            </p:nvSpPr>
            <p:spPr>
              <a:xfrm>
                <a:off x="4620144" y="5447478"/>
                <a:ext cx="67255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𝑉𝐼𝐼𝐼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9" name="CaixaDe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0144" y="5447478"/>
                <a:ext cx="672556" cy="276999"/>
              </a:xfrm>
              <a:prstGeom prst="rect">
                <a:avLst/>
              </a:prstGeom>
              <a:blipFill rotWithShape="0">
                <a:blip r:embed="rId14"/>
                <a:stretch>
                  <a:fillRect l="-10909" r="-11818" b="-4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aixaDeTexto 21"/>
              <p:cNvSpPr txBox="1"/>
              <p:nvPr/>
            </p:nvSpPr>
            <p:spPr>
              <a:xfrm>
                <a:off x="4620144" y="6456292"/>
                <a:ext cx="49936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𝐼𝑋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2" name="CaixaDeTexto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0144" y="6456292"/>
                <a:ext cx="499367" cy="276999"/>
              </a:xfrm>
              <a:prstGeom prst="rect">
                <a:avLst/>
              </a:prstGeom>
              <a:blipFill rotWithShape="0">
                <a:blip r:embed="rId15"/>
                <a:stretch>
                  <a:fillRect l="-14634" r="-15854" b="-369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/>
              <p:cNvSpPr txBox="1"/>
              <p:nvPr/>
            </p:nvSpPr>
            <p:spPr>
              <a:xfrm>
                <a:off x="3855909" y="513471"/>
                <a:ext cx="4962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𝐼𝑉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4" name="CaixaDeTexto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5909" y="513471"/>
                <a:ext cx="496226" cy="276999"/>
              </a:xfrm>
              <a:prstGeom prst="rect">
                <a:avLst/>
              </a:prstGeom>
              <a:blipFill rotWithShape="0">
                <a:blip r:embed="rId16"/>
                <a:stretch>
                  <a:fillRect l="-14815" r="-16049" b="-3695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Retângulo 26"/>
              <p:cNvSpPr/>
              <p:nvPr/>
            </p:nvSpPr>
            <p:spPr>
              <a:xfrm>
                <a:off x="7330268" y="3908016"/>
                <a:ext cx="263456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pt-BR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pt-BR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  <m:r>
                                    <a:rPr lang="pt-BR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sub>
                              </m:sSub>
                              <m:r>
                                <a:rPr lang="pt-BR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7" name="Retângulo 2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0268" y="3908016"/>
                <a:ext cx="2634567" cy="369332"/>
              </a:xfrm>
              <a:prstGeom prst="rect">
                <a:avLst/>
              </a:prstGeom>
              <a:blipFill rotWithShape="0">
                <a:blip r:embed="rId19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Retângulo 27"/>
              <p:cNvSpPr/>
              <p:nvPr/>
            </p:nvSpPr>
            <p:spPr>
              <a:xfrm>
                <a:off x="8026747" y="2609108"/>
                <a:ext cx="3425618" cy="61991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pt-BR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pt-BR">
                              <a:latin typeface="Cambria Math" panose="02040503050406030204" pitchFamily="18" charset="0"/>
                            </a:rPr>
                            <m:t>+2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sub>
                          </m:sSub>
                          <m:r>
                            <a:rPr lang="pt-BR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bSup>
                        <m:sSubSup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  <m:sup>
                          <m:r>
                            <a:rPr lang="pt-BR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8" name="Retângulo 2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6747" y="2609108"/>
                <a:ext cx="3425618" cy="619913"/>
              </a:xfrm>
              <a:prstGeom prst="rect">
                <a:avLst/>
              </a:prstGeom>
              <a:blipFill rotWithShape="0"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793730" y="4387250"/>
                <a:ext cx="2798556" cy="50026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dirty="0"/>
                  <a:t>Se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𝑑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pt-BR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3730" y="4387250"/>
                <a:ext cx="2798556" cy="500265"/>
              </a:xfrm>
              <a:prstGeom prst="rect">
                <a:avLst/>
              </a:prstGeom>
              <a:blipFill>
                <a:blip r:embed="rId21"/>
                <a:stretch>
                  <a:fillRect l="-1743" t="-24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tângulo 17"/>
          <p:cNvSpPr/>
          <p:nvPr/>
        </p:nvSpPr>
        <p:spPr>
          <a:xfrm>
            <a:off x="811471" y="5905718"/>
            <a:ext cx="52100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i="1" dirty="0"/>
              <a:t> </a:t>
            </a:r>
            <a:r>
              <a:rPr lang="pt-BR" dirty="0"/>
              <a:t>e subtraindo 1 ao índice ‘i’ de (VIII) teremos:</a:t>
            </a:r>
          </a:p>
        </p:txBody>
      </p:sp>
      <p:sp>
        <p:nvSpPr>
          <p:cNvPr id="23" name="Retângulo 22"/>
          <p:cNvSpPr/>
          <p:nvPr/>
        </p:nvSpPr>
        <p:spPr>
          <a:xfrm>
            <a:off x="2900314" y="1619191"/>
            <a:ext cx="2601324" cy="738908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Retângulo 28"/>
          <p:cNvSpPr/>
          <p:nvPr/>
        </p:nvSpPr>
        <p:spPr>
          <a:xfrm>
            <a:off x="900357" y="5245102"/>
            <a:ext cx="4601281" cy="66061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70370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527936" y="900143"/>
            <a:ext cx="44710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Substituindo (VIII) e (IX) em (X) teremos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452569" y="1341083"/>
                <a:ext cx="7050410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+2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=3</m:t>
                      </m:r>
                      <m:d>
                        <m:d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           2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𝑖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pt-BR" dirty="0"/>
              </a:p>
              <a:p>
                <a:endParaRPr lang="pt-BR" b="0" dirty="0"/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569" y="1341083"/>
                <a:ext cx="7050410" cy="646331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aixaDeTexto 3"/>
              <p:cNvSpPr txBox="1"/>
              <p:nvPr/>
            </p:nvSpPr>
            <p:spPr>
              <a:xfrm>
                <a:off x="7854822" y="1387249"/>
                <a:ext cx="5010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𝑋𝐼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" name="CaixaDeTexto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4822" y="1387249"/>
                <a:ext cx="501035" cy="276999"/>
              </a:xfrm>
              <a:prstGeom prst="rect">
                <a:avLst/>
              </a:prstGeom>
              <a:blipFill rotWithShape="0">
                <a:blip r:embed="rId3"/>
                <a:stretch>
                  <a:fillRect l="-14634" r="-15854" b="-4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tângulo 4"/>
              <p:cNvSpPr/>
              <p:nvPr/>
            </p:nvSpPr>
            <p:spPr>
              <a:xfrm>
                <a:off x="376975" y="1732772"/>
                <a:ext cx="9904421" cy="147732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pt-BR" dirty="0"/>
                  <a:t>Podemos iniciar a equação de recorrência (XI) com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pt-BR" dirty="0"/>
                  <a:t>(segunda derivada nula nos pontos externos). Lembrar que também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pt-BR" dirty="0"/>
              </a:p>
              <a:p>
                <a:r>
                  <a:rPr lang="pt-BR" dirty="0"/>
                  <a:t>Esta  equação de recorrência pode ser então  aplicada aos ponto internos (i=2:N), o que forma um sistema </a:t>
                </a:r>
                <a:r>
                  <a:rPr lang="pt-BR" dirty="0" err="1"/>
                  <a:t>tridiagonal</a:t>
                </a:r>
                <a:r>
                  <a:rPr lang="pt-BR" dirty="0"/>
                  <a:t> que, uma vez resolvido, nos fornecerá  c(2:N). Acrescentando os pontos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pt-BR" i="1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pt-BR" dirty="0"/>
                  <a:t>, teremos o vetor completo c(1:N+1)</a:t>
                </a:r>
              </a:p>
            </p:txBody>
          </p:sp>
        </mc:Choice>
        <mc:Fallback xmlns="">
          <p:sp>
            <p:nvSpPr>
              <p:cNvPr id="5" name="Retângulo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975" y="1732772"/>
                <a:ext cx="9904421" cy="1477328"/>
              </a:xfrm>
              <a:prstGeom prst="rect">
                <a:avLst/>
              </a:prstGeom>
              <a:blipFill rotWithShape="0">
                <a:blip r:embed="rId4"/>
                <a:stretch>
                  <a:fillRect l="-554" t="-2058" r="-738" b="-535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tângulo 9"/>
              <p:cNvSpPr/>
              <p:nvPr/>
            </p:nvSpPr>
            <p:spPr>
              <a:xfrm>
                <a:off x="527936" y="3168552"/>
                <a:ext cx="55527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i="1">
                          <a:latin typeface="Cambria Math" panose="02040503050406030204" pitchFamily="18" charset="0"/>
                        </a:rPr>
                        <m:t>3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         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( 2≤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,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pontos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b="0" i="0" smtClean="0">
                          <a:latin typeface="Cambria Math" panose="02040503050406030204" pitchFamily="18" charset="0"/>
                        </a:rPr>
                        <m:t>internos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0" name="Retângulo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936" y="3168552"/>
                <a:ext cx="5552739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ângulo 10"/>
              <p:cNvSpPr/>
              <p:nvPr/>
            </p:nvSpPr>
            <p:spPr>
              <a:xfrm>
                <a:off x="544009" y="5496389"/>
                <a:ext cx="11328062" cy="92333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pt-BR" dirty="0"/>
                  <a:t>Uma vez  resolvido o sistema </a:t>
                </a:r>
                <a:r>
                  <a:rPr lang="pt-BR" dirty="0" err="1"/>
                  <a:t>tridiagonal</a:t>
                </a:r>
                <a:r>
                  <a:rPr lang="pt-BR" dirty="0"/>
                  <a:t> e calculados os coeficientes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, podemos utilizar as equações  (V) e (VIII) para calcular os coeficientes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, e escrever o polinômio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  da equação (I) (Lembrar que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pt-BR" dirty="0"/>
                  <a:t>). </a:t>
                </a:r>
              </a:p>
            </p:txBody>
          </p:sp>
        </mc:Choice>
        <mc:Fallback xmlns="">
          <p:sp>
            <p:nvSpPr>
              <p:cNvPr id="11" name="Retângulo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09" y="5496389"/>
                <a:ext cx="11328062" cy="923330"/>
              </a:xfrm>
              <a:prstGeom prst="rect">
                <a:avLst/>
              </a:prstGeom>
              <a:blipFill rotWithShape="0">
                <a:blip r:embed="rId6"/>
                <a:stretch>
                  <a:fillRect l="-430" t="-3974" r="-430" b="-993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tângulo 11"/>
              <p:cNvSpPr/>
              <p:nvPr/>
            </p:nvSpPr>
            <p:spPr>
              <a:xfrm>
                <a:off x="2625882" y="6419719"/>
                <a:ext cx="5406608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b="0" i="0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b="0" i="0" smtClean="0"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pt-B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i</m:t>
                        </m:r>
                      </m:sub>
                    </m:sSub>
                  </m:oMath>
                </a14:m>
                <a:r>
                  <a:rPr lang="pt-B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pt-BR" b="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pt-BR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pt-BR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pt-BR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12" name="Retângulo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5882" y="6419719"/>
                <a:ext cx="5406608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1639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ângulo 12"/>
              <p:cNvSpPr/>
              <p:nvPr/>
            </p:nvSpPr>
            <p:spPr>
              <a:xfrm>
                <a:off x="472586" y="440110"/>
                <a:ext cx="285417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i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pt-BR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pt-BR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pt-BR">
                                      <a:latin typeface="Cambria Math" panose="02040503050406030204" pitchFamily="18" charset="0"/>
                                    </a:rPr>
                                    <m:t>i</m:t>
                                  </m:r>
                                </m:sub>
                              </m:sSub>
                              <m:r>
                                <a:rPr lang="pt-BR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c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pt-BR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  <m:r>
                                <a:rPr lang="pt-BR" b="0" i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pt-BR"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pt-BR" b="0" i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Retângulo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586" y="440110"/>
                <a:ext cx="2854179" cy="369332"/>
              </a:xfrm>
              <a:prstGeom prst="rect">
                <a:avLst/>
              </a:prstGeom>
              <a:blipFill rotWithShape="0">
                <a:blip r:embed="rId10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tângulo 13"/>
          <p:cNvSpPr/>
          <p:nvPr/>
        </p:nvSpPr>
        <p:spPr>
          <a:xfrm>
            <a:off x="486859" y="51990"/>
            <a:ext cx="5033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Subtraindo 1 do índice “i”  de </a:t>
            </a:r>
            <a:r>
              <a:rPr lang="pt-BR" i="1" dirty="0"/>
              <a:t>(VII)  </a:t>
            </a:r>
            <a:r>
              <a:rPr lang="pt-BR" dirty="0"/>
              <a:t>teremos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/>
              <p:cNvSpPr txBox="1"/>
              <p:nvPr/>
            </p:nvSpPr>
            <p:spPr>
              <a:xfrm>
                <a:off x="3811106" y="524196"/>
                <a:ext cx="41120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CaixaDe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1106" y="524196"/>
                <a:ext cx="411203" cy="276999"/>
              </a:xfrm>
              <a:prstGeom prst="rect">
                <a:avLst/>
              </a:prstGeom>
              <a:blipFill rotWithShape="0">
                <a:blip r:embed="rId11"/>
                <a:stretch>
                  <a:fillRect l="-17647" r="-17647" b="-4000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tângulo 15"/>
          <p:cNvSpPr/>
          <p:nvPr/>
        </p:nvSpPr>
        <p:spPr>
          <a:xfrm>
            <a:off x="8518862" y="4087923"/>
            <a:ext cx="35381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Exemplo 5 pontos de controle</a:t>
            </a:r>
          </a:p>
          <a:p>
            <a:r>
              <a:rPr lang="pt-BR" dirty="0"/>
              <a:t>N=4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tângulo 16"/>
              <p:cNvSpPr/>
              <p:nvPr/>
            </p:nvSpPr>
            <p:spPr>
              <a:xfrm>
                <a:off x="544009" y="3487099"/>
                <a:ext cx="16400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pt-BR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7" name="Retângulo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009" y="3487099"/>
                <a:ext cx="1640001" cy="369332"/>
              </a:xfrm>
              <a:prstGeom prst="rect">
                <a:avLst/>
              </a:prstGeom>
              <a:blipFill rotWithShape="0">
                <a:blip r:embed="rId12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tângulo 19"/>
              <p:cNvSpPr/>
              <p:nvPr/>
            </p:nvSpPr>
            <p:spPr>
              <a:xfrm>
                <a:off x="2936688" y="3471925"/>
                <a:ext cx="14446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mtClean="0">
                          <a:latin typeface="Cambria Math" panose="02040503050406030204" pitchFamily="18" charset="0"/>
                        </a:rPr>
                        <m:t>( 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pt-BR"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lang="pt-BR"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pt-BR"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lang="pt-BR" b="0" i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20" name="Retângulo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36688" y="3471925"/>
                <a:ext cx="1444626" cy="369332"/>
              </a:xfrm>
              <a:prstGeom prst="rect">
                <a:avLst/>
              </a:prstGeom>
              <a:blipFill rotWithShape="0">
                <a:blip r:embed="rId14"/>
                <a:stretch>
                  <a:fillRect b="-1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m 6">
            <a:extLst>
              <a:ext uri="{FF2B5EF4-FFF2-40B4-BE49-F238E27FC236}">
                <a16:creationId xmlns:a16="http://schemas.microsoft.com/office/drawing/2014/main" id="{99C4FE22-F6CE-4C89-998D-A7823D45987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5182" y="3972235"/>
            <a:ext cx="7302914" cy="1261711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1BD2A90D-324B-47D6-99D4-CDD978FCE26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060642" y="2307013"/>
            <a:ext cx="1946864" cy="1549418"/>
          </a:xfrm>
          <a:prstGeom prst="rect">
            <a:avLst/>
          </a:prstGeom>
          <a:ln w="15875">
            <a:solidFill>
              <a:schemeClr val="bg1"/>
            </a:solidFill>
          </a:ln>
        </p:spPr>
      </p:pic>
      <p:sp>
        <p:nvSpPr>
          <p:cNvPr id="6" name="Elipse 5">
            <a:extLst>
              <a:ext uri="{FF2B5EF4-FFF2-40B4-BE49-F238E27FC236}">
                <a16:creationId xmlns:a16="http://schemas.microsoft.com/office/drawing/2014/main" id="{4CB9BC3F-AE9B-408C-8CB7-4DB1C07282B4}"/>
              </a:ext>
            </a:extLst>
          </p:cNvPr>
          <p:cNvSpPr/>
          <p:nvPr/>
        </p:nvSpPr>
        <p:spPr>
          <a:xfrm>
            <a:off x="10385116" y="2867186"/>
            <a:ext cx="123986" cy="1317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03E37A25-954E-4389-ADFA-952B412E86BC}"/>
              </a:ext>
            </a:extLst>
          </p:cNvPr>
          <p:cNvSpPr/>
          <p:nvPr/>
        </p:nvSpPr>
        <p:spPr>
          <a:xfrm>
            <a:off x="10685203" y="2532534"/>
            <a:ext cx="123986" cy="1317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C035E041-127F-4316-A8E3-F68315EBB5EE}"/>
              </a:ext>
            </a:extLst>
          </p:cNvPr>
          <p:cNvSpPr/>
          <p:nvPr/>
        </p:nvSpPr>
        <p:spPr>
          <a:xfrm>
            <a:off x="11128262" y="2690553"/>
            <a:ext cx="123986" cy="13173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2920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1703" y="150479"/>
            <a:ext cx="6970228" cy="213098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1703" y="2434363"/>
            <a:ext cx="4422633" cy="205812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5934" y="2999876"/>
            <a:ext cx="1502535" cy="927096"/>
          </a:xfrm>
          <a:prstGeom prst="rect">
            <a:avLst/>
          </a:prstGeom>
        </p:spPr>
      </p:pic>
      <p:sp>
        <p:nvSpPr>
          <p:cNvPr id="9" name="Seta para a direita 8"/>
          <p:cNvSpPr/>
          <p:nvPr/>
        </p:nvSpPr>
        <p:spPr>
          <a:xfrm>
            <a:off x="7173117" y="3294459"/>
            <a:ext cx="964096" cy="3379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1948" y="2636347"/>
            <a:ext cx="1964758" cy="1592488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43" y="4843463"/>
            <a:ext cx="5468592" cy="1702486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99252" y="5443991"/>
            <a:ext cx="6577507" cy="71889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/>
              <p:cNvSpPr txBox="1"/>
              <p:nvPr/>
            </p:nvSpPr>
            <p:spPr>
              <a:xfrm>
                <a:off x="7164518" y="2746034"/>
                <a:ext cx="98129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𝑅𝑒𝑠𝑜𝑙𝑣𝑒𝑟</m:t>
                      </m:r>
                    </m:oMath>
                  </m:oMathPara>
                </a14:m>
                <a:endParaRPr lang="pt-BR" b="0" dirty="0"/>
              </a:p>
              <a:p>
                <a:pPr algn="ctr"/>
                <a:r>
                  <a:rPr lang="pt-BR" i="1" dirty="0">
                    <a:latin typeface="Cambria Math" panose="02040503050406030204" pitchFamily="18" charset="0"/>
                  </a:rPr>
                  <a:t>Sistema</a:t>
                </a:r>
              </a:p>
            </p:txBody>
          </p:sp>
        </mc:Choice>
        <mc:Fallback xmlns="">
          <p:sp>
            <p:nvSpPr>
              <p:cNvPr id="15" name="CaixaDe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4518" y="2746034"/>
                <a:ext cx="981294" cy="553998"/>
              </a:xfrm>
              <a:prstGeom prst="rect">
                <a:avLst/>
              </a:prstGeom>
              <a:blipFill rotWithShape="0">
                <a:blip r:embed="rId8"/>
                <a:stretch>
                  <a:fillRect l="-8075" r="-1863" b="-2417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m 10">
            <a:extLst>
              <a:ext uri="{FF2B5EF4-FFF2-40B4-BE49-F238E27FC236}">
                <a16:creationId xmlns:a16="http://schemas.microsoft.com/office/drawing/2014/main" id="{6C1064AA-6842-4D19-82BD-72E92B4F3F6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6705" y="195988"/>
            <a:ext cx="1066800" cy="223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30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id="{BC9ACDF9-A896-8A66-9FA2-DD8DAFD56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9616" y="4220657"/>
            <a:ext cx="3179739" cy="255549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/>
              <p:cNvSpPr txBox="1"/>
              <p:nvPr/>
            </p:nvSpPr>
            <p:spPr>
              <a:xfrm>
                <a:off x="7727117" y="5677208"/>
                <a:ext cx="174407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CaixaDeTexto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7117" y="5677208"/>
                <a:ext cx="174407" cy="169277"/>
              </a:xfrm>
              <a:prstGeom prst="rect">
                <a:avLst/>
              </a:prstGeom>
              <a:blipFill>
                <a:blip r:embed="rId3"/>
                <a:stretch>
                  <a:fillRect l="-21429" r="-7143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/>
              <p:cNvSpPr txBox="1"/>
              <p:nvPr/>
            </p:nvSpPr>
            <p:spPr>
              <a:xfrm>
                <a:off x="8005382" y="5100796"/>
                <a:ext cx="169662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sz="11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2" name="CaixaDeTexto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5382" y="5100796"/>
                <a:ext cx="169662" cy="169277"/>
              </a:xfrm>
              <a:prstGeom prst="rect">
                <a:avLst/>
              </a:prstGeom>
              <a:blipFill>
                <a:blip r:embed="rId4"/>
                <a:stretch>
                  <a:fillRect l="-21429" r="-7143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aixaDeTexto 12"/>
              <p:cNvSpPr txBox="1"/>
              <p:nvPr/>
            </p:nvSpPr>
            <p:spPr>
              <a:xfrm>
                <a:off x="8741303" y="4544143"/>
                <a:ext cx="177676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t-BR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CaixaDeTexto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1303" y="4544143"/>
                <a:ext cx="177676" cy="169277"/>
              </a:xfrm>
              <a:prstGeom prst="rect">
                <a:avLst/>
              </a:prstGeom>
              <a:blipFill>
                <a:blip r:embed="rId5"/>
                <a:stretch>
                  <a:fillRect l="-20690" r="-6897" b="-2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tângulo 13"/>
          <p:cNvSpPr/>
          <p:nvPr/>
        </p:nvSpPr>
        <p:spPr>
          <a:xfrm>
            <a:off x="8352886" y="6308852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Splines</a:t>
            </a:r>
            <a:r>
              <a:rPr lang="pt-BR" dirty="0">
                <a:solidFill>
                  <a:schemeClr val="bg1"/>
                </a:solidFill>
              </a:rPr>
              <a:t> Cúbicas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/>
              <p:cNvSpPr txBox="1"/>
              <p:nvPr/>
            </p:nvSpPr>
            <p:spPr>
              <a:xfrm>
                <a:off x="9536671" y="5406853"/>
                <a:ext cx="176650" cy="1692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</m:oMath>
                  </m:oMathPara>
                </a14:m>
                <a:endParaRPr lang="pt-BR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CaixaDeTexto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6671" y="5406853"/>
                <a:ext cx="176650" cy="169277"/>
              </a:xfrm>
              <a:prstGeom prst="rect">
                <a:avLst/>
              </a:prstGeom>
              <a:blipFill>
                <a:blip r:embed="rId6"/>
                <a:stretch>
                  <a:fillRect l="-17241" r="-6897" b="-2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Imagem 3">
            <a:extLst>
              <a:ext uri="{FF2B5EF4-FFF2-40B4-BE49-F238E27FC236}">
                <a16:creationId xmlns:a16="http://schemas.microsoft.com/office/drawing/2014/main" id="{FFC13982-FE2B-13FA-A0C2-6D36E13435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9992" y="79423"/>
            <a:ext cx="4887007" cy="301032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DC77BE0-C039-FBAF-EDB4-8126CB6280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3788" y="3176285"/>
            <a:ext cx="3535583" cy="3602292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37F650CB-936D-65F1-5AC7-AC94C524E25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7288" y="81847"/>
            <a:ext cx="4184657" cy="4108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615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09" y="4111206"/>
            <a:ext cx="7944554" cy="2664652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0" y="2779802"/>
            <a:ext cx="806972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/>
              <a:t>Com 11 pontos de controle, o cálculo direto dos coeficientes das </a:t>
            </a:r>
            <a:r>
              <a:rPr lang="pt-BR" sz="1400" dirty="0" err="1"/>
              <a:t>splines</a:t>
            </a:r>
            <a:r>
              <a:rPr lang="pt-BR" sz="1400" dirty="0"/>
              <a:t> cúbicas gera um sistema esparso de 40 equações simultâneas, o que pode gerar erros de arredondamento.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/>
              <a:t>Com o cálculo alternativo, precisamos resolver apenas um sistema </a:t>
            </a:r>
            <a:r>
              <a:rPr lang="pt-BR" sz="1400" dirty="0" err="1"/>
              <a:t>tridiagonal</a:t>
            </a:r>
            <a:r>
              <a:rPr lang="pt-BR" sz="1400" dirty="0"/>
              <a:t> de 9 equações simultâneas, o que é bem mais simples de ser resolvido e é mais  estável numericamente.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EA8588B-BA0A-F6C3-03F7-9EEE27186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4384" y="82142"/>
            <a:ext cx="3094069" cy="2446794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8852BA8-363C-0478-9A1D-7D8964735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9437" y="82142"/>
            <a:ext cx="3205206" cy="6655173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D27B31B-7774-0192-8C86-E0C20CC814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018" y="82142"/>
            <a:ext cx="2194399" cy="269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55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9364DF67-F311-8387-8BC2-866EB3F67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057" y="3946624"/>
            <a:ext cx="3549886" cy="2832469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6F4E519D-EBFB-1EA8-226D-214F9C282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464" y="3946625"/>
            <a:ext cx="3527610" cy="2811479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3B06D644-0E3F-97AB-7030-8BB63D5A56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73142" y="3987034"/>
            <a:ext cx="3489955" cy="2747301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13397" y="-65853"/>
            <a:ext cx="9404723" cy="623572"/>
          </a:xfrm>
        </p:spPr>
        <p:txBody>
          <a:bodyPr/>
          <a:lstStyle/>
          <a:p>
            <a:r>
              <a:rPr lang="pt-BR" dirty="0" err="1"/>
              <a:t>Splines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tângulo 2"/>
              <p:cNvSpPr/>
              <p:nvPr/>
            </p:nvSpPr>
            <p:spPr>
              <a:xfrm>
                <a:off x="186187" y="486694"/>
                <a:ext cx="9829081" cy="34163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dirty="0"/>
                  <a:t>Se tivermos N+1 pontos de controle, temos a opção de ajustarmos um polinômio interpolador de ordem N, que passa pelos N+1 pontos de controle. No entanto se N for muito grande, haverá oscilações (</a:t>
                </a:r>
                <a:r>
                  <a:rPr lang="pt-BR" dirty="0" err="1"/>
                  <a:t>wiggling</a:t>
                </a:r>
                <a:r>
                  <a:rPr lang="pt-BR" dirty="0"/>
                  <a:t>)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dirty="0"/>
                  <a:t>Uma segunda opção seria ajustarmos um polinômio interpolador de ordem M&lt;N, que passa ‘entre’ os pontos de controle, com o erro quadrático-médio minimizado. No entanto, como foi dito, este polinômio não passa pelos pontos de controle, o que pode ser um problema em algumas aplicações.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dirty="0"/>
                  <a:t>Uma terceira opção seria ajustarmos um polinômio a cada um dos N intervalos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pt-BR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pt-BR" dirty="0"/>
                  <a:t> entre os pontos de controle. Deste modo evitamos as oscilações (</a:t>
                </a:r>
                <a:r>
                  <a:rPr lang="pt-BR" dirty="0" err="1"/>
                  <a:t>wiggling</a:t>
                </a:r>
                <a:r>
                  <a:rPr lang="pt-BR" dirty="0"/>
                  <a:t>) e honramos os pontos de controle.</a:t>
                </a:r>
              </a:p>
              <a:p>
                <a:pPr marL="285750" indent="-285750" algn="just">
                  <a:buFont typeface="Arial" panose="020B0604020202020204" pitchFamily="34" charset="0"/>
                  <a:buChar char="•"/>
                </a:pPr>
                <a:r>
                  <a:rPr lang="pt-BR" dirty="0"/>
                  <a:t>O polinômio interpolador para cada intervalo pode ser Linear (</a:t>
                </a:r>
                <a:r>
                  <a:rPr lang="pt-BR" dirty="0" err="1"/>
                  <a:t>Spline</a:t>
                </a:r>
                <a:r>
                  <a:rPr lang="pt-BR" dirty="0"/>
                  <a:t> Linear), Quadrático (</a:t>
                </a:r>
                <a:r>
                  <a:rPr lang="pt-BR" dirty="0" err="1"/>
                  <a:t>Spline</a:t>
                </a:r>
                <a:r>
                  <a:rPr lang="pt-BR" dirty="0"/>
                  <a:t> Quadrática) ou Cúbico (</a:t>
                </a:r>
                <a:r>
                  <a:rPr lang="pt-BR" dirty="0" err="1"/>
                  <a:t>Spline</a:t>
                </a:r>
                <a:r>
                  <a:rPr lang="pt-BR" dirty="0"/>
                  <a:t> Cúbica).</a:t>
                </a:r>
              </a:p>
            </p:txBody>
          </p:sp>
        </mc:Choice>
        <mc:Fallback xmlns="">
          <p:sp>
            <p:nvSpPr>
              <p:cNvPr id="3" name="Retângulo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187" y="486694"/>
                <a:ext cx="9829081" cy="3416320"/>
              </a:xfrm>
              <a:prstGeom prst="rect">
                <a:avLst/>
              </a:prstGeom>
              <a:blipFill rotWithShape="0">
                <a:blip r:embed="rId5"/>
                <a:stretch>
                  <a:fillRect l="-434" t="-1071" r="-496" b="-1964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482210" y="4048969"/>
                <a:ext cx="315823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d>
                        <m:dPr>
                          <m:ctrlP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−3.15</m:t>
                      </m:r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56</m:t>
                      </m:r>
                      <m:r>
                        <a:rPr lang="pt-BR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+6.480</m:t>
                      </m:r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2 </m:t>
                      </m:r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−1.4583</m:t>
                      </m:r>
                      <m:sSup>
                        <m:sSupPr>
                          <m:ctrlP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 +</m:t>
                      </m:r>
                    </m:oMath>
                  </m:oMathPara>
                </a14:m>
                <a:endParaRPr lang="pt-BR" sz="12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r>
                  <a:rPr lang="pt-BR" sz="1200" dirty="0">
                    <a:solidFill>
                      <a:schemeClr val="bg1"/>
                    </a:solidFill>
                  </a:rPr>
                  <a:t>                                     </a:t>
                </a:r>
                <a14:m>
                  <m:oMath xmlns:m="http://schemas.openxmlformats.org/officeDocument/2006/math">
                    <m:r>
                      <a:rPr lang="pt-BR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0.138</m:t>
                    </m:r>
                    <m:r>
                      <a:rPr lang="pt-BR" sz="12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9</m:t>
                    </m:r>
                    <m:sSup>
                      <m:sSupPr>
                        <m:ctrlPr>
                          <a:rPr lang="pt-BR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pt-BR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BR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sz="1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 −</m:t>
                    </m:r>
                    <m:sSup>
                      <m:sSupPr>
                        <m:ctrlPr>
                          <a:rPr lang="pt-BR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0.005</m:t>
                        </m:r>
                        <m:r>
                          <a:rPr lang="pt-BR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2 </m:t>
                        </m:r>
                        <m:r>
                          <a:rPr lang="pt-BR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BR" sz="12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endParaRPr lang="pt-BR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2210" y="4048969"/>
                <a:ext cx="3158237" cy="369332"/>
              </a:xfrm>
              <a:prstGeom prst="rect">
                <a:avLst/>
              </a:prstGeom>
              <a:blipFill>
                <a:blip r:embed="rId6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Retângulo 6"/>
          <p:cNvSpPr/>
          <p:nvPr/>
        </p:nvSpPr>
        <p:spPr>
          <a:xfrm>
            <a:off x="1035534" y="5998600"/>
            <a:ext cx="19191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ordem N=n-1=4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CaixaDeTexto 8"/>
              <p:cNvSpPr txBox="1"/>
              <p:nvPr/>
            </p:nvSpPr>
            <p:spPr>
              <a:xfrm>
                <a:off x="4749445" y="4055661"/>
                <a:ext cx="254999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pt-BR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0.484</m:t>
                      </m:r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9</m:t>
                      </m:r>
                      <m:r>
                        <a:rPr lang="pt-BR" sz="1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+2.3636</m:t>
                      </m:r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−0.212</m:t>
                      </m:r>
                      <m:sSup>
                        <m:sSupPr>
                          <m:ctrlP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CaixaDeTexto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9445" y="4055661"/>
                <a:ext cx="2549992" cy="184666"/>
              </a:xfrm>
              <a:prstGeom prst="rect">
                <a:avLst/>
              </a:prstGeom>
              <a:blipFill rotWithShape="0">
                <a:blip r:embed="rId7"/>
                <a:stretch>
                  <a:fillRect l="-718" b="-2258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tângulo 10"/>
          <p:cNvSpPr/>
          <p:nvPr/>
        </p:nvSpPr>
        <p:spPr>
          <a:xfrm>
            <a:off x="4822538" y="5998600"/>
            <a:ext cx="17844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ordem M&lt;N=2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/>
              <p:cNvSpPr txBox="1"/>
              <p:nvPr/>
            </p:nvSpPr>
            <p:spPr>
              <a:xfrm>
                <a:off x="10005128" y="5090101"/>
                <a:ext cx="144135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=−1.25</m:t>
                      </m:r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+14.74</m:t>
                      </m:r>
                    </m:oMath>
                  </m:oMathPara>
                </a14:m>
                <a:endParaRPr lang="pt-BR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CaixaDe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05128" y="5090101"/>
                <a:ext cx="1441356" cy="184666"/>
              </a:xfrm>
              <a:prstGeom prst="rect">
                <a:avLst/>
              </a:prstGeom>
              <a:blipFill rotWithShape="0">
                <a:blip r:embed="rId8"/>
                <a:stretch>
                  <a:fillRect l="-1688" r="-1688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Retângulo 17"/>
          <p:cNvSpPr/>
          <p:nvPr/>
        </p:nvSpPr>
        <p:spPr>
          <a:xfrm>
            <a:off x="8981575" y="6017135"/>
            <a:ext cx="15776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Spline</a:t>
            </a:r>
            <a:r>
              <a:rPr lang="pt-BR" dirty="0">
                <a:solidFill>
                  <a:schemeClr val="bg1"/>
                </a:solidFill>
              </a:rPr>
              <a:t> Linear</a:t>
            </a:r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647450" y="1102364"/>
            <a:ext cx="1066800" cy="2238375"/>
          </a:xfrm>
          <a:prstGeom prst="rect">
            <a:avLst/>
          </a:prstGeom>
        </p:spPr>
      </p:pic>
      <p:sp>
        <p:nvSpPr>
          <p:cNvPr id="20" name="Retângulo 19"/>
          <p:cNvSpPr/>
          <p:nvPr/>
        </p:nvSpPr>
        <p:spPr>
          <a:xfrm>
            <a:off x="10307854" y="431330"/>
            <a:ext cx="17459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/>
              <a:t>n=5 pontos</a:t>
            </a:r>
          </a:p>
          <a:p>
            <a:pPr algn="ctr"/>
            <a:r>
              <a:rPr lang="pt-BR" dirty="0"/>
              <a:t>N=4 intervalos</a:t>
            </a:r>
          </a:p>
        </p:txBody>
      </p:sp>
      <p:sp>
        <p:nvSpPr>
          <p:cNvPr id="21" name="Retângulo 20"/>
          <p:cNvSpPr/>
          <p:nvPr/>
        </p:nvSpPr>
        <p:spPr>
          <a:xfrm>
            <a:off x="1192236" y="6259001"/>
            <a:ext cx="14734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 err="1">
                <a:solidFill>
                  <a:schemeClr val="bg1"/>
                </a:solidFill>
              </a:rPr>
              <a:t>Vandermonde</a:t>
            </a:r>
            <a:endParaRPr lang="pt-BR" sz="1400" dirty="0">
              <a:solidFill>
                <a:schemeClr val="bg1"/>
              </a:solidFill>
            </a:endParaRPr>
          </a:p>
        </p:txBody>
      </p:sp>
      <p:sp>
        <p:nvSpPr>
          <p:cNvPr id="23" name="Retângulo 22"/>
          <p:cNvSpPr/>
          <p:nvPr/>
        </p:nvSpPr>
        <p:spPr>
          <a:xfrm>
            <a:off x="4900112" y="6259001"/>
            <a:ext cx="19335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400" dirty="0">
                <a:solidFill>
                  <a:schemeClr val="bg1"/>
                </a:solidFill>
              </a:rPr>
              <a:t>Mínimos Quadrados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CaixaDeTexto 23"/>
              <p:cNvSpPr txBox="1"/>
              <p:nvPr/>
            </p:nvSpPr>
            <p:spPr>
              <a:xfrm>
                <a:off x="8296931" y="5367946"/>
                <a:ext cx="83458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pt-BR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CaixaDeTexto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6931" y="5367946"/>
                <a:ext cx="834587" cy="184666"/>
              </a:xfrm>
              <a:prstGeom prst="rect">
                <a:avLst/>
              </a:prstGeom>
              <a:blipFill rotWithShape="0">
                <a:blip r:embed="rId10"/>
                <a:stretch>
                  <a:fillRect l="-3650" r="-365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/>
              <p:cNvSpPr txBox="1"/>
              <p:nvPr/>
            </p:nvSpPr>
            <p:spPr>
              <a:xfrm>
                <a:off x="8497306" y="4553049"/>
                <a:ext cx="75322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</m:oMath>
                  </m:oMathPara>
                </a14:m>
                <a:endParaRPr lang="pt-BR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CaixaDe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7306" y="4553049"/>
                <a:ext cx="753220" cy="184666"/>
              </a:xfrm>
              <a:prstGeom prst="rect">
                <a:avLst/>
              </a:prstGeom>
              <a:blipFill rotWithShape="0">
                <a:blip r:embed="rId11"/>
                <a:stretch>
                  <a:fillRect l="-4065" r="-4878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/>
              <p:cNvSpPr txBox="1"/>
              <p:nvPr/>
            </p:nvSpPr>
            <p:spPr>
              <a:xfrm>
                <a:off x="9467388" y="4309517"/>
                <a:ext cx="152746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=−0.333</m:t>
                      </m:r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+8.333</m:t>
                      </m:r>
                    </m:oMath>
                  </m:oMathPara>
                </a14:m>
                <a:endParaRPr lang="pt-BR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CaixaDeTex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7388" y="4309517"/>
                <a:ext cx="1527469" cy="184666"/>
              </a:xfrm>
              <a:prstGeom prst="rect">
                <a:avLst/>
              </a:prstGeom>
              <a:blipFill rotWithShape="0">
                <a:blip r:embed="rId12"/>
                <a:stretch>
                  <a:fillRect l="-1594" r="-1594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3490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Imagem 38">
            <a:extLst>
              <a:ext uri="{FF2B5EF4-FFF2-40B4-BE49-F238E27FC236}">
                <a16:creationId xmlns:a16="http://schemas.microsoft.com/office/drawing/2014/main" id="{04E1569F-0432-2F6A-481F-0953A52928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66780" y="3810806"/>
            <a:ext cx="3750194" cy="2944182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806C6898-2A2A-46EB-2DD1-98EBD9D20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0170" y="3786686"/>
            <a:ext cx="3890162" cy="2968302"/>
          </a:xfrm>
          <a:prstGeom prst="rect">
            <a:avLst/>
          </a:prstGeom>
        </p:spPr>
      </p:pic>
      <p:pic>
        <p:nvPicPr>
          <p:cNvPr id="37" name="Imagem 36">
            <a:extLst>
              <a:ext uri="{FF2B5EF4-FFF2-40B4-BE49-F238E27FC236}">
                <a16:creationId xmlns:a16="http://schemas.microsoft.com/office/drawing/2014/main" id="{BF8EE820-1C01-5A56-564E-0E72C02978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43" y="3810806"/>
            <a:ext cx="3817906" cy="3005465"/>
          </a:xfrm>
          <a:prstGeom prst="rect">
            <a:avLst/>
          </a:prstGeom>
        </p:spPr>
      </p:pic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3200" dirty="0" err="1"/>
              <a:t>Splines</a:t>
            </a:r>
            <a:r>
              <a:rPr lang="pt-BR" sz="3200" dirty="0"/>
              <a:t> Lineares, Quadráticas e Cúbicas</a:t>
            </a:r>
          </a:p>
        </p:txBody>
      </p:sp>
      <p:sp>
        <p:nvSpPr>
          <p:cNvPr id="9" name="Retângulo 8"/>
          <p:cNvSpPr/>
          <p:nvPr/>
        </p:nvSpPr>
        <p:spPr>
          <a:xfrm>
            <a:off x="1051901" y="6154515"/>
            <a:ext cx="1907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Splines</a:t>
            </a:r>
            <a:r>
              <a:rPr lang="pt-BR" dirty="0">
                <a:solidFill>
                  <a:schemeClr val="bg1"/>
                </a:solidFill>
              </a:rPr>
              <a:t> Lineares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58908" y="843321"/>
            <a:ext cx="1066800" cy="2238375"/>
          </a:xfrm>
          <a:prstGeom prst="rect">
            <a:avLst/>
          </a:prstGeom>
        </p:spPr>
      </p:pic>
      <p:sp>
        <p:nvSpPr>
          <p:cNvPr id="11" name="Retângulo 10"/>
          <p:cNvSpPr/>
          <p:nvPr/>
        </p:nvSpPr>
        <p:spPr>
          <a:xfrm>
            <a:off x="10880363" y="3189302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N=4</a:t>
            </a:r>
          </a:p>
        </p:txBody>
      </p:sp>
      <p:sp>
        <p:nvSpPr>
          <p:cNvPr id="17" name="Retângulo 16"/>
          <p:cNvSpPr/>
          <p:nvPr/>
        </p:nvSpPr>
        <p:spPr>
          <a:xfrm>
            <a:off x="4996842" y="6127497"/>
            <a:ext cx="2400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Splines</a:t>
            </a:r>
            <a:r>
              <a:rPr lang="pt-BR" dirty="0">
                <a:solidFill>
                  <a:schemeClr val="bg1"/>
                </a:solidFill>
              </a:rPr>
              <a:t> Quadráticas</a:t>
            </a:r>
          </a:p>
        </p:txBody>
      </p:sp>
      <p:sp>
        <p:nvSpPr>
          <p:cNvPr id="22" name="Retângulo 21"/>
          <p:cNvSpPr/>
          <p:nvPr/>
        </p:nvSpPr>
        <p:spPr>
          <a:xfrm>
            <a:off x="9178640" y="6127497"/>
            <a:ext cx="19239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Splines</a:t>
            </a:r>
            <a:r>
              <a:rPr lang="pt-BR" dirty="0">
                <a:solidFill>
                  <a:schemeClr val="bg1"/>
                </a:solidFill>
              </a:rPr>
              <a:t> Cúbicas</a:t>
            </a:r>
          </a:p>
        </p:txBody>
      </p:sp>
      <p:sp>
        <p:nvSpPr>
          <p:cNvPr id="24" name="Retângulo 23"/>
          <p:cNvSpPr/>
          <p:nvPr/>
        </p:nvSpPr>
        <p:spPr>
          <a:xfrm>
            <a:off x="646111" y="1438543"/>
            <a:ext cx="903041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Na interpolação por </a:t>
            </a:r>
            <a:r>
              <a:rPr lang="pt-BR" dirty="0" err="1"/>
              <a:t>splines</a:t>
            </a:r>
            <a:r>
              <a:rPr lang="pt-BR" dirty="0"/>
              <a:t>, o polinômio interpolador para cada intervalo pode ser Linear (</a:t>
            </a:r>
            <a:r>
              <a:rPr lang="pt-BR" dirty="0" err="1"/>
              <a:t>Splines</a:t>
            </a:r>
            <a:r>
              <a:rPr lang="pt-BR" dirty="0"/>
              <a:t> Lineares), Quadrático (</a:t>
            </a:r>
            <a:r>
              <a:rPr lang="pt-BR" dirty="0" err="1"/>
              <a:t>Splines</a:t>
            </a:r>
            <a:r>
              <a:rPr lang="pt-BR" dirty="0"/>
              <a:t> Quadráticas) ou Cúbico (</a:t>
            </a:r>
            <a:r>
              <a:rPr lang="pt-BR" dirty="0" err="1"/>
              <a:t>Splines</a:t>
            </a:r>
            <a:r>
              <a:rPr lang="pt-BR" dirty="0"/>
              <a:t> Cúbicas).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Sem dúvida, o melhor resultado e o resultado mais consistente é o das </a:t>
            </a:r>
            <a:r>
              <a:rPr lang="pt-BR" dirty="0" err="1"/>
              <a:t>Splines</a:t>
            </a:r>
            <a:r>
              <a:rPr lang="pt-BR" dirty="0"/>
              <a:t> Cúbicas. Na prática esta são a mais utilizadas.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Estudaremos as </a:t>
            </a:r>
            <a:r>
              <a:rPr lang="pt-BR" dirty="0" err="1"/>
              <a:t>Splines</a:t>
            </a:r>
            <a:r>
              <a:rPr lang="pt-BR" dirty="0"/>
              <a:t> Lineares e as Quadrática por uma questão didática, de forma a facilitar o aprendizado das </a:t>
            </a:r>
            <a:r>
              <a:rPr lang="pt-BR" dirty="0" err="1"/>
              <a:t>Splines</a:t>
            </a:r>
            <a:r>
              <a:rPr lang="pt-BR" dirty="0"/>
              <a:t> Cúbicas. 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CaixaDeTexto 24"/>
              <p:cNvSpPr txBox="1"/>
              <p:nvPr/>
            </p:nvSpPr>
            <p:spPr>
              <a:xfrm>
                <a:off x="2084586" y="5128873"/>
                <a:ext cx="144135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=−1.25</m:t>
                      </m:r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+14.74</m:t>
                      </m:r>
                    </m:oMath>
                  </m:oMathPara>
                </a14:m>
                <a:endParaRPr lang="pt-BR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5" name="CaixaDeTexto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4586" y="5128873"/>
                <a:ext cx="1441356" cy="184666"/>
              </a:xfrm>
              <a:prstGeom prst="rect">
                <a:avLst/>
              </a:prstGeom>
              <a:blipFill rotWithShape="0">
                <a:blip r:embed="rId6"/>
                <a:stretch>
                  <a:fillRect l="-1695" r="-2119" b="-2258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CaixaDeTexto 25"/>
              <p:cNvSpPr txBox="1"/>
              <p:nvPr/>
            </p:nvSpPr>
            <p:spPr>
              <a:xfrm>
                <a:off x="376389" y="5406718"/>
                <a:ext cx="83458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pt-BR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6" name="CaixaDeTexto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389" y="5406718"/>
                <a:ext cx="834587" cy="184666"/>
              </a:xfrm>
              <a:prstGeom prst="rect">
                <a:avLst/>
              </a:prstGeom>
              <a:blipFill rotWithShape="0">
                <a:blip r:embed="rId7"/>
                <a:stretch>
                  <a:fillRect l="-3650" r="-3650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CaixaDeTexto 26"/>
              <p:cNvSpPr txBox="1"/>
              <p:nvPr/>
            </p:nvSpPr>
            <p:spPr>
              <a:xfrm>
                <a:off x="576764" y="4591821"/>
                <a:ext cx="75322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</m:oMath>
                  </m:oMathPara>
                </a14:m>
                <a:endParaRPr lang="pt-BR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7" name="CaixaDeTexto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764" y="4591821"/>
                <a:ext cx="753220" cy="184666"/>
              </a:xfrm>
              <a:prstGeom prst="rect">
                <a:avLst/>
              </a:prstGeom>
              <a:blipFill rotWithShape="0">
                <a:blip r:embed="rId8"/>
                <a:stretch>
                  <a:fillRect l="-4065" r="-4878" b="-2258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CaixaDeTexto 27"/>
              <p:cNvSpPr txBox="1"/>
              <p:nvPr/>
            </p:nvSpPr>
            <p:spPr>
              <a:xfrm>
                <a:off x="1546846" y="4348289"/>
                <a:ext cx="152746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=−0.333</m:t>
                      </m:r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+8.333</m:t>
                      </m:r>
                    </m:oMath>
                  </m:oMathPara>
                </a14:m>
                <a:endParaRPr lang="pt-BR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8" name="CaixaDeTexto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846" y="4348289"/>
                <a:ext cx="1527469" cy="184666"/>
              </a:xfrm>
              <a:prstGeom prst="rect">
                <a:avLst/>
              </a:prstGeom>
              <a:blipFill rotWithShape="0">
                <a:blip r:embed="rId9"/>
                <a:stretch>
                  <a:fillRect l="-1600" r="-2000" b="-2258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CaixaDeTexto 28"/>
              <p:cNvSpPr txBox="1"/>
              <p:nvPr/>
            </p:nvSpPr>
            <p:spPr>
              <a:xfrm>
                <a:off x="4484024" y="5499051"/>
                <a:ext cx="126566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sSup>
                        <m:sSupPr>
                          <m:ctrlP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pt-BR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9" name="CaixaDeTexto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4024" y="5499051"/>
                <a:ext cx="1265667" cy="184666"/>
              </a:xfrm>
              <a:prstGeom prst="rect">
                <a:avLst/>
              </a:prstGeom>
              <a:blipFill rotWithShape="0">
                <a:blip r:embed="rId10"/>
                <a:stretch>
                  <a:fillRect l="-2415" r="-2415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/>
              <p:cNvSpPr txBox="1"/>
              <p:nvPr/>
            </p:nvSpPr>
            <p:spPr>
              <a:xfrm>
                <a:off x="4350221" y="4614571"/>
                <a:ext cx="129971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pt-BR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</m:oMath>
                  </m:oMathPara>
                </a14:m>
                <a:endParaRPr lang="pt-BR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0" name="CaixaDeTexto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0221" y="4614571"/>
                <a:ext cx="1299715" cy="184666"/>
              </a:xfrm>
              <a:prstGeom prst="rect">
                <a:avLst/>
              </a:prstGeom>
              <a:blipFill rotWithShape="0">
                <a:blip r:embed="rId11"/>
                <a:stretch>
                  <a:fillRect l="-2347" r="-2347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CaixaDeTexto 30"/>
              <p:cNvSpPr txBox="1"/>
              <p:nvPr/>
            </p:nvSpPr>
            <p:spPr>
              <a:xfrm>
                <a:off x="5594708" y="4273887"/>
                <a:ext cx="196015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=0.22</m:t>
                      </m:r>
                      <m:sSup>
                        <m:sSupPr>
                          <m:ctrlP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−2.78</m:t>
                      </m:r>
                      <m:r>
                        <a:rPr lang="pt-BR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+14.56</m:t>
                      </m:r>
                    </m:oMath>
                  </m:oMathPara>
                </a14:m>
                <a:endParaRPr lang="pt-BR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1" name="CaixaDeTexto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708" y="4273887"/>
                <a:ext cx="1960152" cy="184666"/>
              </a:xfrm>
              <a:prstGeom prst="rect">
                <a:avLst/>
              </a:prstGeom>
              <a:blipFill rotWithShape="0">
                <a:blip r:embed="rId12"/>
                <a:stretch>
                  <a:fillRect l="-1246" r="-1558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CaixaDeTexto 31"/>
              <p:cNvSpPr txBox="1"/>
              <p:nvPr/>
            </p:nvSpPr>
            <p:spPr>
              <a:xfrm>
                <a:off x="5594708" y="5101804"/>
                <a:ext cx="210807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t-BR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=−0.</m:t>
                      </m:r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40 </m:t>
                      </m:r>
                      <m:sSup>
                        <m:sSupPr>
                          <m:ctrlP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+5.88</m:t>
                      </m:r>
                      <m:r>
                        <a:rPr lang="pt-BR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−15.73</m:t>
                      </m:r>
                    </m:oMath>
                  </m:oMathPara>
                </a14:m>
                <a:endParaRPr lang="pt-BR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2" name="CaixaDeTexto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4708" y="5101804"/>
                <a:ext cx="2108078" cy="184666"/>
              </a:xfrm>
              <a:prstGeom prst="rect">
                <a:avLst/>
              </a:prstGeom>
              <a:blipFill rotWithShape="0">
                <a:blip r:embed="rId13"/>
                <a:stretch>
                  <a:fillRect l="-1156" r="-1156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CaixaDeTexto 32"/>
              <p:cNvSpPr txBox="1"/>
              <p:nvPr/>
            </p:nvSpPr>
            <p:spPr>
              <a:xfrm>
                <a:off x="8461424" y="5523304"/>
                <a:ext cx="1569148" cy="5078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=−0.32</m:t>
                      </m:r>
                      <m:sSup>
                        <m:sSupPr>
                          <m:ctrlPr>
                            <a:rPr lang="pt-BR" sz="1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1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pt-BR" sz="1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+0.95</m:t>
                      </m:r>
                      <m:sSup>
                        <m:sSupPr>
                          <m:ctrlPr>
                            <a:rPr lang="pt-BR" sz="1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1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11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r>
                  <a:rPr lang="pt-BR" sz="1100" dirty="0">
                    <a:solidFill>
                      <a:schemeClr val="bg1"/>
                    </a:solidFill>
                  </a:rPr>
                  <a:t>            </a:t>
                </a:r>
                <a14:m>
                  <m:oMath xmlns:m="http://schemas.openxmlformats.org/officeDocument/2006/math">
                    <m:r>
                      <a:rPr lang="pt-BR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+2.3</m:t>
                    </m:r>
                    <m:r>
                      <a:rPr lang="pt-BR" sz="11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7</m:t>
                    </m:r>
                    <m:r>
                      <a:rPr lang="pt-BR" sz="11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pt-BR" sz="11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BR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−1 </m:t>
                    </m:r>
                  </m:oMath>
                </a14:m>
                <a:endParaRPr lang="pt-BR" sz="11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pt-BR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CaixaDeTexto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1424" y="5523304"/>
                <a:ext cx="1569148" cy="507831"/>
              </a:xfrm>
              <a:prstGeom prst="rect">
                <a:avLst/>
              </a:prstGeom>
              <a:blipFill rotWithShape="0"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ixaDeTexto 33"/>
              <p:cNvSpPr txBox="1"/>
              <p:nvPr/>
            </p:nvSpPr>
            <p:spPr>
              <a:xfrm>
                <a:off x="8649388" y="4568977"/>
                <a:ext cx="1386277" cy="33855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=0.13</m:t>
                      </m:r>
                      <m:sSup>
                        <m:sSupPr>
                          <m:ctrlPr>
                            <a:rPr lang="pt-BR" sz="1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1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m:rPr>
                          <m:nor/>
                        </m:rPr>
                        <a:rPr lang="pt-BR" sz="1100" dirty="0">
                          <a:solidFill>
                            <a:schemeClr val="bg1"/>
                          </a:solidFill>
                        </a:rPr>
                        <m:t> </m:t>
                      </m:r>
                      <m:r>
                        <a:rPr lang="pt-BR" sz="1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−1.73</m:t>
                      </m:r>
                      <m:sSup>
                        <m:sSupPr>
                          <m:ctrlPr>
                            <a:rPr lang="pt-BR" sz="1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1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11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+7.72</m:t>
                      </m:r>
                      <m:r>
                        <a:rPr lang="pt-BR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−4.57</m:t>
                      </m:r>
                    </m:oMath>
                  </m:oMathPara>
                </a14:m>
                <a:endParaRPr lang="pt-BR" sz="1100" b="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4" name="CaixaDeTexto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9388" y="4568977"/>
                <a:ext cx="1386277" cy="338554"/>
              </a:xfrm>
              <a:prstGeom prst="rect">
                <a:avLst/>
              </a:prstGeom>
              <a:blipFill rotWithShape="0">
                <a:blip r:embed="rId15"/>
                <a:stretch>
                  <a:fillRect l="-2203" t="-1818" r="-1322" b="-545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CaixaDeTexto 34"/>
              <p:cNvSpPr txBox="1"/>
              <p:nvPr/>
            </p:nvSpPr>
            <p:spPr>
              <a:xfrm>
                <a:off x="9871355" y="4170746"/>
                <a:ext cx="1801583" cy="5078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sz="1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=0.000076</m:t>
                      </m:r>
                      <m:sSup>
                        <m:sSupPr>
                          <m:ctrlPr>
                            <a:rPr lang="pt-BR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11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pt-BR" sz="1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−0.16</m:t>
                      </m:r>
                      <m:sSup>
                        <m:sSupPr>
                          <m:ctrlPr>
                            <a:rPr lang="pt-BR" sz="1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11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pt-BR" sz="11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1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1.46</m:t>
                      </m:r>
                      <m:r>
                        <a:rPr lang="pt-BR" sz="1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+3.79</m:t>
                      </m:r>
                    </m:oMath>
                  </m:oMathPara>
                </a14:m>
                <a:endParaRPr lang="pt-BR" sz="11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pt-BR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5" name="CaixaDeTexto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1355" y="4170746"/>
                <a:ext cx="1801583" cy="507831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CaixaDeTexto 35"/>
              <p:cNvSpPr txBox="1"/>
              <p:nvPr/>
            </p:nvSpPr>
            <p:spPr>
              <a:xfrm>
                <a:off x="10493356" y="4950547"/>
                <a:ext cx="1411412" cy="5078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pt-BR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pt-BR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=0.013</m:t>
                    </m:r>
                    <m:sSup>
                      <m:sSupPr>
                        <m:ctrlPr>
                          <a:rPr lang="pt-BR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BR" sz="11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pt-BR" sz="1100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pt-BR" sz="11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−0.44</m:t>
                    </m:r>
                    <m:sSup>
                      <m:sSupPr>
                        <m:ctrlPr>
                          <a:rPr lang="pt-BR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BR" sz="11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pt-BR" sz="11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1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1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3.42</m:t>
                      </m:r>
                      <m:r>
                        <a:rPr lang="pt-BR" sz="1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1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−0.81</m:t>
                      </m:r>
                    </m:oMath>
                  </m:oMathPara>
                </a14:m>
                <a:endParaRPr lang="pt-BR" sz="1100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endParaRPr lang="pt-BR" sz="11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6" name="CaixaDeTexto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3356" y="4950547"/>
                <a:ext cx="1411412" cy="507831"/>
              </a:xfrm>
              <a:prstGeom prst="rect">
                <a:avLst/>
              </a:prstGeom>
              <a:blipFill rotWithShape="0">
                <a:blip r:embed="rId17"/>
                <a:stretch>
                  <a:fillRect l="-344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9663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616A7DAD-A5EB-762E-DC67-2C1362026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9143" y="3769928"/>
            <a:ext cx="3817906" cy="300546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29819" y="-116862"/>
            <a:ext cx="9404723" cy="1400530"/>
          </a:xfrm>
        </p:spPr>
        <p:txBody>
          <a:bodyPr/>
          <a:lstStyle/>
          <a:p>
            <a:r>
              <a:rPr lang="pt-BR" sz="3600" dirty="0" err="1"/>
              <a:t>Splines</a:t>
            </a:r>
            <a:r>
              <a:rPr lang="pt-BR" sz="3600" dirty="0"/>
              <a:t> Lineares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7450" y="1102364"/>
            <a:ext cx="1066800" cy="2238375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0307854" y="431330"/>
            <a:ext cx="17459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/>
              <a:t>n=5 pontos</a:t>
            </a:r>
          </a:p>
          <a:p>
            <a:pPr algn="ctr"/>
            <a:r>
              <a:rPr lang="pt-BR" dirty="0"/>
              <a:t>N=4 intervalos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340611" y="450104"/>
                <a:ext cx="10000385" cy="20621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1600" dirty="0"/>
                  <a:t>Se tivermos N+1 pontos de controle, teremos N intervalos.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1600" dirty="0"/>
                  <a:t>Será ajustado uma reta (polinômio de ordem 1) a cada intervalo.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1600" dirty="0"/>
                  <a:t>O polinômio 1 irá unir o ponto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sz="1600" dirty="0"/>
                  <a:t> ao ponto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pt-BR" sz="1600" dirty="0"/>
                  <a:t> e o polinômio N o ponto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sz="1600" dirty="0"/>
                  <a:t> ao ponto </a:t>
                </a:r>
                <a14:m>
                  <m:oMath xmlns:m="http://schemas.openxmlformats.org/officeDocument/2006/math">
                    <m:r>
                      <a:rPr lang="pt-BR" sz="16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pt-BR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pt-BR" sz="16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pt-BR" sz="16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1600" dirty="0"/>
                  <a:t>Cada polinômio de ordem 1 acrescenta 2 incógnitas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pt-B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1600" dirty="0"/>
                  <a:t>Como temos N polinômios, teremos 2N incógnitas.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1600" dirty="0"/>
                  <a:t>Precisamos de 2N equações, pois temos N intervalos, logo N polinômios.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1600" dirty="0"/>
                  <a:t>Cada polinômio deve honrar dois pontos de controle, o que nos fornece 2N equações. </a:t>
                </a:r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611" y="450104"/>
                <a:ext cx="10000385" cy="2062103"/>
              </a:xfrm>
              <a:prstGeom prst="rect">
                <a:avLst/>
              </a:prstGeom>
              <a:blipFill>
                <a:blip r:embed="rId4"/>
                <a:stretch>
                  <a:fillRect l="-244" t="-888" b="-295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/>
              <p:cNvSpPr txBox="1"/>
              <p:nvPr/>
            </p:nvSpPr>
            <p:spPr>
              <a:xfrm>
                <a:off x="8492379" y="5493684"/>
                <a:ext cx="1868781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pt-BR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pt-BR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CaixaDe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92379" y="5493684"/>
                <a:ext cx="1868781" cy="215444"/>
              </a:xfrm>
              <a:prstGeom prst="rect">
                <a:avLst/>
              </a:prstGeom>
              <a:blipFill>
                <a:blip r:embed="rId15"/>
                <a:stretch>
                  <a:fillRect l="-1629" r="-1303" b="-2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/>
              <p:cNvSpPr txBox="1"/>
              <p:nvPr/>
            </p:nvSpPr>
            <p:spPr>
              <a:xfrm>
                <a:off x="8683925" y="4519968"/>
                <a:ext cx="1841017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pt-BR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pt-BR" sz="1400" dirty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pt-BR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+3</m:t>
                    </m:r>
                  </m:oMath>
                </a14:m>
                <a:endParaRPr lang="pt-BR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CaixaDe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3925" y="4519968"/>
                <a:ext cx="1841017" cy="215444"/>
              </a:xfrm>
              <a:prstGeom prst="rect">
                <a:avLst/>
              </a:prstGeom>
              <a:blipFill>
                <a:blip r:embed="rId16"/>
                <a:stretch>
                  <a:fillRect l="-3642" t="-25000" r="-2318" b="-4722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/>
              <p:cNvSpPr txBox="1"/>
              <p:nvPr/>
            </p:nvSpPr>
            <p:spPr>
              <a:xfrm>
                <a:off x="9411057" y="4207243"/>
                <a:ext cx="2685992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sz="1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1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=−0.333</m:t>
                      </m:r>
                      <m:r>
                        <a:rPr lang="pt-BR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+8.333</m:t>
                      </m:r>
                    </m:oMath>
                  </m:oMathPara>
                </a14:m>
                <a:endParaRPr lang="pt-BR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CaixaDe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11057" y="4207243"/>
                <a:ext cx="2685992" cy="215444"/>
              </a:xfrm>
              <a:prstGeom prst="rect">
                <a:avLst/>
              </a:prstGeom>
              <a:blipFill>
                <a:blip r:embed="rId17"/>
                <a:stretch>
                  <a:fillRect l="-1136" r="-909" b="-27778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/>
              <p:cNvSpPr txBox="1"/>
              <p:nvPr/>
            </p:nvSpPr>
            <p:spPr>
              <a:xfrm>
                <a:off x="9637145" y="5145419"/>
                <a:ext cx="2459904" cy="2154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pt-BR" sz="1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pt-BR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pt-BR" sz="1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sz="14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lang="pt-BR" sz="1400" dirty="0">
                    <a:solidFill>
                      <a:schemeClr val="bg1"/>
                    </a:solidFill>
                  </a:rPr>
                  <a:t>= </a:t>
                </a:r>
                <a14:m>
                  <m:oMath xmlns:m="http://schemas.openxmlformats.org/officeDocument/2006/math">
                    <m:r>
                      <a:rPr lang="pt-BR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−1.25</m:t>
                    </m:r>
                    <m:r>
                      <a:rPr lang="pt-BR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sz="14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+14.74</m:t>
                    </m:r>
                  </m:oMath>
                </a14:m>
                <a:endParaRPr lang="pt-BR" sz="1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CaixaDe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7145" y="5145419"/>
                <a:ext cx="2459904" cy="215444"/>
              </a:xfrm>
              <a:prstGeom prst="rect">
                <a:avLst/>
              </a:prstGeom>
              <a:blipFill>
                <a:blip r:embed="rId18"/>
                <a:stretch>
                  <a:fillRect l="-2730" t="-25714" r="-1737" b="-5142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tângulo 26">
            <a:extLst>
              <a:ext uri="{FF2B5EF4-FFF2-40B4-BE49-F238E27FC236}">
                <a16:creationId xmlns:a16="http://schemas.microsoft.com/office/drawing/2014/main" id="{851CC0A9-92DF-43FC-92E7-926DDEB101D6}"/>
              </a:ext>
            </a:extLst>
          </p:cNvPr>
          <p:cNvSpPr/>
          <p:nvPr/>
        </p:nvSpPr>
        <p:spPr>
          <a:xfrm>
            <a:off x="9637145" y="6247914"/>
            <a:ext cx="1907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Splines</a:t>
            </a:r>
            <a:r>
              <a:rPr lang="pt-BR" dirty="0">
                <a:solidFill>
                  <a:schemeClr val="bg1"/>
                </a:solidFill>
              </a:rPr>
              <a:t> Lineares</a:t>
            </a: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6692CE75-2DF9-41AC-8D0A-65BE12AC5972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5344" y="2546639"/>
            <a:ext cx="8025082" cy="4210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436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>
            <a:extLst>
              <a:ext uri="{FF2B5EF4-FFF2-40B4-BE49-F238E27FC236}">
                <a16:creationId xmlns:a16="http://schemas.microsoft.com/office/drawing/2014/main" id="{B5744357-6908-2132-2738-EE4DE720F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5029" y="94821"/>
            <a:ext cx="3266011" cy="3630832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5306BB6B-02D6-E9E3-E98F-8B0C775CB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955" y="3819977"/>
            <a:ext cx="3738812" cy="2943202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3839305" y="4053637"/>
            <a:ext cx="4322968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/>
              <a:t>Notar que as </a:t>
            </a:r>
            <a:r>
              <a:rPr lang="pt-BR" dirty="0" err="1"/>
              <a:t>Splines</a:t>
            </a:r>
            <a:r>
              <a:rPr lang="pt-BR" dirty="0"/>
              <a:t> Lineares passam pelos pontos de controle</a:t>
            </a:r>
          </a:p>
          <a:p>
            <a:r>
              <a:rPr lang="pt-BR" dirty="0"/>
              <a:t>No entanto, a primeira derivada tem um descontinuidade nos pontos de controle</a:t>
            </a:r>
          </a:p>
        </p:txBody>
      </p:sp>
      <p:sp>
        <p:nvSpPr>
          <p:cNvPr id="13" name="Retângulo 12"/>
          <p:cNvSpPr/>
          <p:nvPr/>
        </p:nvSpPr>
        <p:spPr>
          <a:xfrm>
            <a:off x="9235142" y="5973766"/>
            <a:ext cx="19078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Splines</a:t>
            </a:r>
            <a:r>
              <a:rPr lang="pt-BR" dirty="0">
                <a:solidFill>
                  <a:schemeClr val="bg1"/>
                </a:solidFill>
              </a:rPr>
              <a:t> Lineares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aixaDeTexto 16"/>
              <p:cNvSpPr txBox="1"/>
              <p:nvPr/>
            </p:nvSpPr>
            <p:spPr>
              <a:xfrm>
                <a:off x="10132960" y="4935447"/>
                <a:ext cx="144135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=−1.25</m:t>
                      </m:r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+14.74</m:t>
                      </m:r>
                    </m:oMath>
                  </m:oMathPara>
                </a14:m>
                <a:endParaRPr lang="pt-BR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CaixaDeTexto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32960" y="4935447"/>
                <a:ext cx="1441356" cy="184666"/>
              </a:xfrm>
              <a:prstGeom prst="rect">
                <a:avLst/>
              </a:prstGeom>
              <a:blipFill>
                <a:blip r:embed="rId4"/>
                <a:stretch>
                  <a:fillRect l="-1688" r="-168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/>
              <p:cNvSpPr txBox="1"/>
              <p:nvPr/>
            </p:nvSpPr>
            <p:spPr>
              <a:xfrm>
                <a:off x="8539063" y="5245308"/>
                <a:ext cx="83458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pt-BR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CaixaDe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9063" y="5245308"/>
                <a:ext cx="834587" cy="184666"/>
              </a:xfrm>
              <a:prstGeom prst="rect">
                <a:avLst/>
              </a:prstGeom>
              <a:blipFill>
                <a:blip r:embed="rId5"/>
                <a:stretch>
                  <a:fillRect l="-3650" r="-3650" b="-225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/>
              <p:cNvSpPr txBox="1"/>
              <p:nvPr/>
            </p:nvSpPr>
            <p:spPr>
              <a:xfrm>
                <a:off x="8752332" y="4466698"/>
                <a:ext cx="753220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</m:oMath>
                  </m:oMathPara>
                </a14:m>
                <a:endParaRPr lang="pt-BR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CaixaDe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2332" y="4466698"/>
                <a:ext cx="753220" cy="184666"/>
              </a:xfrm>
              <a:prstGeom prst="rect">
                <a:avLst/>
              </a:prstGeom>
              <a:blipFill>
                <a:blip r:embed="rId6"/>
                <a:stretch>
                  <a:fillRect l="-4065" r="-4878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/>
              <p:cNvSpPr txBox="1"/>
              <p:nvPr/>
            </p:nvSpPr>
            <p:spPr>
              <a:xfrm>
                <a:off x="9959283" y="4058799"/>
                <a:ext cx="1527469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=−0.333</m:t>
                      </m:r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+8.333</m:t>
                      </m:r>
                    </m:oMath>
                  </m:oMathPara>
                </a14:m>
                <a:endParaRPr lang="pt-BR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CaixaDe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9283" y="4058799"/>
                <a:ext cx="1527469" cy="184666"/>
              </a:xfrm>
              <a:prstGeom prst="rect">
                <a:avLst/>
              </a:prstGeom>
              <a:blipFill>
                <a:blip r:embed="rId7"/>
                <a:stretch>
                  <a:fillRect l="-1600" r="-2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m 5">
            <a:extLst>
              <a:ext uri="{FF2B5EF4-FFF2-40B4-BE49-F238E27FC236}">
                <a16:creationId xmlns:a16="http://schemas.microsoft.com/office/drawing/2014/main" id="{42144360-6284-ECF4-8318-7A1A3008D7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3067" y="166387"/>
            <a:ext cx="5839640" cy="298174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135F032-30F6-673E-38F8-2C2287F5EF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3067" y="3429000"/>
            <a:ext cx="3563906" cy="3226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5867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D7E92772-35F8-41FC-EE45-D54729EE8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6494" y="3973635"/>
            <a:ext cx="3689121" cy="281490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2011" y="-4589"/>
            <a:ext cx="9404723" cy="547046"/>
          </a:xfrm>
        </p:spPr>
        <p:txBody>
          <a:bodyPr/>
          <a:lstStyle/>
          <a:p>
            <a:r>
              <a:rPr lang="pt-BR" sz="3200" dirty="0" err="1"/>
              <a:t>Splines</a:t>
            </a:r>
            <a:r>
              <a:rPr lang="pt-BR" sz="3200" dirty="0"/>
              <a:t> Quadráticas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7450" y="1102364"/>
            <a:ext cx="1066800" cy="2238375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0307854" y="431330"/>
            <a:ext cx="17459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/>
              <a:t>n=5 pontos</a:t>
            </a:r>
          </a:p>
          <a:p>
            <a:pPr algn="ctr"/>
            <a:r>
              <a:rPr lang="pt-BR" dirty="0"/>
              <a:t>N=4 intervalos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290021" y="386661"/>
                <a:ext cx="9731434" cy="280076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1600" dirty="0"/>
                  <a:t>Se tivermos N+1 pontos de controle, teremos N intervalos.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1600" dirty="0"/>
                  <a:t>Será ajustado uma parábola (polinômio de ordem 2) a cada intervalo.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1600" dirty="0"/>
                  <a:t>O polinômio 1 irá unir o ponto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sz="1600" dirty="0"/>
                  <a:t> ao ponto </a:t>
                </a:r>
                <a14:m>
                  <m:oMath xmlns:m="http://schemas.openxmlformats.org/officeDocument/2006/math"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pt-BR" sz="1600" dirty="0"/>
                  <a:t> e o polinômio N o ponto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6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sz="1600" dirty="0"/>
                  <a:t> ao ponto </a:t>
                </a:r>
                <a14:m>
                  <m:oMath xmlns:m="http://schemas.openxmlformats.org/officeDocument/2006/math">
                    <m:r>
                      <a:rPr lang="pt-BR" sz="16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pt-BR" sz="16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pt-BR" sz="16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pt-BR" sz="16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1600" dirty="0"/>
                  <a:t>Cada polinômio de ordem 2 acrescenta 3 incógnitas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sz="16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pt-BR" sz="16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pt-BR" sz="16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1600" dirty="0"/>
                  <a:t>Como temos N polinômios, teremos 3N incógnitas.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1600" dirty="0"/>
                  <a:t>Precisamos de 3N equações, pois temos N intervalos, logo N polinômios.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1600" dirty="0"/>
                  <a:t>Cada polinômio deve honrar dois pontos de controle, o que nos fornece 2N equações.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1600" dirty="0"/>
                  <a:t>Para reduzir as descontinuidades, igualamos as derivadas nos pontos internos  (N-1 equações)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1600" dirty="0"/>
                  <a:t>Para a última equação fazemos a1=0 (o primeiro polinômio será uma reta”)</a:t>
                </a:r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021" y="386661"/>
                <a:ext cx="9731434" cy="2800767"/>
              </a:xfrm>
              <a:prstGeom prst="rect">
                <a:avLst/>
              </a:prstGeom>
              <a:blipFill>
                <a:blip r:embed="rId4"/>
                <a:stretch>
                  <a:fillRect l="-251" t="-652" b="-173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Retângulo 26"/>
          <p:cNvSpPr/>
          <p:nvPr/>
        </p:nvSpPr>
        <p:spPr>
          <a:xfrm>
            <a:off x="8877900" y="5965123"/>
            <a:ext cx="2400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Splines</a:t>
            </a:r>
            <a:r>
              <a:rPr lang="pt-BR" dirty="0">
                <a:solidFill>
                  <a:schemeClr val="bg1"/>
                </a:solidFill>
              </a:rPr>
              <a:t> Quadráticas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aixaDeTexto 41"/>
              <p:cNvSpPr txBox="1"/>
              <p:nvPr/>
            </p:nvSpPr>
            <p:spPr>
              <a:xfrm>
                <a:off x="8861240" y="5714661"/>
                <a:ext cx="1446614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p>
                        <m:sSupPr>
                          <m:ctrlP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pt-BR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CaixaDeTexto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1240" y="5714661"/>
                <a:ext cx="1446614" cy="184666"/>
              </a:xfrm>
              <a:prstGeom prst="rect">
                <a:avLst/>
              </a:prstGeom>
              <a:blipFill>
                <a:blip r:embed="rId5"/>
                <a:stretch>
                  <a:fillRect l="-1688" b="-2258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aixaDeTexto 42"/>
              <p:cNvSpPr txBox="1"/>
              <p:nvPr/>
            </p:nvSpPr>
            <p:spPr>
              <a:xfrm>
                <a:off x="8739899" y="4639093"/>
                <a:ext cx="146097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CaixaDeTexto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9899" y="4639093"/>
                <a:ext cx="1460977" cy="184666"/>
              </a:xfrm>
              <a:prstGeom prst="rect">
                <a:avLst/>
              </a:prstGeom>
              <a:blipFill>
                <a:blip r:embed="rId6"/>
                <a:stretch>
                  <a:fillRect l="-1674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ixaDeTexto 43"/>
              <p:cNvSpPr txBox="1"/>
              <p:nvPr/>
            </p:nvSpPr>
            <p:spPr>
              <a:xfrm>
                <a:off x="9945767" y="4372492"/>
                <a:ext cx="1460976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t-BR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CaixaDeTexto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5767" y="4372492"/>
                <a:ext cx="1460976" cy="184666"/>
              </a:xfrm>
              <a:prstGeom prst="rect">
                <a:avLst/>
              </a:prstGeom>
              <a:blipFill>
                <a:blip r:embed="rId7"/>
                <a:stretch>
                  <a:fillRect l="-1674" b="-2258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ixaDeTexto 44"/>
              <p:cNvSpPr txBox="1"/>
              <p:nvPr/>
            </p:nvSpPr>
            <p:spPr>
              <a:xfrm>
                <a:off x="9945767" y="5200409"/>
                <a:ext cx="1459823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t-BR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sSup>
                        <m:sSupPr>
                          <m:ctrlP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pt-BR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CaixaDeTexto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5767" y="5200409"/>
                <a:ext cx="1459823" cy="184666"/>
              </a:xfrm>
              <a:prstGeom prst="rect">
                <a:avLst/>
              </a:prstGeom>
              <a:blipFill>
                <a:blip r:embed="rId8"/>
                <a:stretch>
                  <a:fillRect l="-1674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m 6">
            <a:extLst>
              <a:ext uri="{FF2B5EF4-FFF2-40B4-BE49-F238E27FC236}">
                <a16:creationId xmlns:a16="http://schemas.microsoft.com/office/drawing/2014/main" id="{03B1B764-558E-462B-BCC3-BF9ED1000F0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385" y="3196143"/>
            <a:ext cx="8382751" cy="361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2702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8F26275E-BF07-39D6-5678-CB42C853C1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6529" y="3975031"/>
            <a:ext cx="3689121" cy="281490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77100" y="-16282"/>
            <a:ext cx="9404723" cy="547046"/>
          </a:xfrm>
        </p:spPr>
        <p:txBody>
          <a:bodyPr/>
          <a:lstStyle/>
          <a:p>
            <a:r>
              <a:rPr lang="pt-BR" sz="3200" dirty="0" err="1"/>
              <a:t>Splines</a:t>
            </a:r>
            <a:r>
              <a:rPr lang="pt-BR" sz="3200" dirty="0"/>
              <a:t> Quadráticas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6550" y="1119041"/>
            <a:ext cx="1066800" cy="2238375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0396355" y="161231"/>
            <a:ext cx="17459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/>
              <a:t>n=5 pontos</a:t>
            </a:r>
          </a:p>
          <a:p>
            <a:pPr algn="ctr"/>
            <a:r>
              <a:rPr lang="pt-BR" dirty="0"/>
              <a:t>N=4 intervalos</a:t>
            </a:r>
          </a:p>
        </p:txBody>
      </p:sp>
      <p:sp>
        <p:nvSpPr>
          <p:cNvPr id="27" name="Retângulo 26"/>
          <p:cNvSpPr/>
          <p:nvPr/>
        </p:nvSpPr>
        <p:spPr>
          <a:xfrm>
            <a:off x="9305996" y="6139126"/>
            <a:ext cx="2400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Splines</a:t>
            </a:r>
            <a:r>
              <a:rPr lang="pt-BR" dirty="0">
                <a:solidFill>
                  <a:schemeClr val="bg1"/>
                </a:solidFill>
              </a:rPr>
              <a:t> Quadráticas</a:t>
            </a:r>
          </a:p>
        </p:txBody>
      </p:sp>
      <p:pic>
        <p:nvPicPr>
          <p:cNvPr id="38" name="Imagem 3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18" y="4200622"/>
            <a:ext cx="5114233" cy="2191814"/>
          </a:xfrm>
          <a:prstGeom prst="rect">
            <a:avLst/>
          </a:prstGeom>
        </p:spPr>
      </p:pic>
      <p:pic>
        <p:nvPicPr>
          <p:cNvPr id="39" name="Imagem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7207" y="4194807"/>
            <a:ext cx="281127" cy="2232950"/>
          </a:xfrm>
          <a:prstGeom prst="rect">
            <a:avLst/>
          </a:prstGeom>
        </p:spPr>
      </p:pic>
      <p:pic>
        <p:nvPicPr>
          <p:cNvPr id="40" name="Imagem 3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83653" y="4191255"/>
            <a:ext cx="531793" cy="21990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2" name="CaixaDeTexto 41"/>
              <p:cNvSpPr txBox="1"/>
              <p:nvPr/>
            </p:nvSpPr>
            <p:spPr>
              <a:xfrm>
                <a:off x="8754588" y="5595063"/>
                <a:ext cx="126566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sSup>
                        <m:sSupPr>
                          <m:ctrlP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pt-BR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2" name="CaixaDeTexto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4588" y="5595063"/>
                <a:ext cx="1265667" cy="184666"/>
              </a:xfrm>
              <a:prstGeom prst="rect">
                <a:avLst/>
              </a:prstGeom>
              <a:blipFill>
                <a:blip r:embed="rId19"/>
                <a:stretch>
                  <a:fillRect l="-2404" r="-1923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CaixaDeTexto 42"/>
              <p:cNvSpPr txBox="1"/>
              <p:nvPr/>
            </p:nvSpPr>
            <p:spPr>
              <a:xfrm>
                <a:off x="8620785" y="4710583"/>
                <a:ext cx="129971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pt-BR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</m:oMath>
                  </m:oMathPara>
                </a14:m>
                <a:endParaRPr lang="pt-BR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3" name="CaixaDeTexto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0785" y="4710583"/>
                <a:ext cx="1299715" cy="184666"/>
              </a:xfrm>
              <a:prstGeom prst="rect">
                <a:avLst/>
              </a:prstGeom>
              <a:blipFill>
                <a:blip r:embed="rId20"/>
                <a:stretch>
                  <a:fillRect l="-2347" r="-2817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CaixaDeTexto 43"/>
              <p:cNvSpPr txBox="1"/>
              <p:nvPr/>
            </p:nvSpPr>
            <p:spPr>
              <a:xfrm>
                <a:off x="9865272" y="4369899"/>
                <a:ext cx="196015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=0.22</m:t>
                      </m:r>
                      <m:sSup>
                        <m:sSupPr>
                          <m:ctrlP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−2.78</m:t>
                      </m:r>
                      <m:r>
                        <a:rPr lang="pt-BR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+14.56</m:t>
                      </m:r>
                    </m:oMath>
                  </m:oMathPara>
                </a14:m>
                <a:endParaRPr lang="pt-BR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4" name="CaixaDeTexto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5272" y="4369899"/>
                <a:ext cx="1960152" cy="184666"/>
              </a:xfrm>
              <a:prstGeom prst="rect">
                <a:avLst/>
              </a:prstGeom>
              <a:blipFill>
                <a:blip r:embed="rId21"/>
                <a:stretch>
                  <a:fillRect l="-1242" r="-1553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CaixaDeTexto 44"/>
              <p:cNvSpPr txBox="1"/>
              <p:nvPr/>
            </p:nvSpPr>
            <p:spPr>
              <a:xfrm>
                <a:off x="9865272" y="5197816"/>
                <a:ext cx="210807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t-BR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=−0.</m:t>
                      </m:r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40 </m:t>
                      </m:r>
                      <m:sSup>
                        <m:sSupPr>
                          <m:ctrlP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+5.88</m:t>
                      </m:r>
                      <m:r>
                        <a:rPr lang="pt-BR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−15.73</m:t>
                      </m:r>
                    </m:oMath>
                  </m:oMathPara>
                </a14:m>
                <a:endParaRPr lang="pt-BR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5" name="CaixaDeTexto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5272" y="5197816"/>
                <a:ext cx="2108078" cy="184666"/>
              </a:xfrm>
              <a:prstGeom prst="rect">
                <a:avLst/>
              </a:prstGeom>
              <a:blipFill>
                <a:blip r:embed="rId22"/>
                <a:stretch>
                  <a:fillRect l="-1156" r="-1156" b="-26667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4AE1732F-618C-4C2A-BF0D-3167B13E42EE}"/>
                  </a:ext>
                </a:extLst>
              </p:cNvPr>
              <p:cNvSpPr txBox="1"/>
              <p:nvPr/>
            </p:nvSpPr>
            <p:spPr>
              <a:xfrm>
                <a:off x="5678221" y="4947682"/>
                <a:ext cx="4247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30" name="CaixaDeTexto 29">
                <a:extLst>
                  <a:ext uri="{FF2B5EF4-FFF2-40B4-BE49-F238E27FC236}">
                    <a16:creationId xmlns:a16="http://schemas.microsoft.com/office/drawing/2014/main" id="{4AE1732F-618C-4C2A-BF0D-3167B13E42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221" y="4947682"/>
                <a:ext cx="424738" cy="369332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EB183940-5B4D-447C-8FD3-376171A2F903}"/>
                  </a:ext>
                </a:extLst>
              </p:cNvPr>
              <p:cNvSpPr txBox="1"/>
              <p:nvPr/>
            </p:nvSpPr>
            <p:spPr>
              <a:xfrm>
                <a:off x="7118842" y="3626997"/>
                <a:ext cx="107510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endParaRPr lang="pt-BR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EB183940-5B4D-447C-8FD3-376171A2F9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8842" y="3626997"/>
                <a:ext cx="1075103" cy="553998"/>
              </a:xfrm>
              <a:prstGeom prst="rect">
                <a:avLst/>
              </a:prstGeom>
              <a:blipFill>
                <a:blip r:embed="rId25"/>
                <a:stretch>
                  <a:fillRect r="-1136" b="-549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E316CA07-81FE-4823-8FA9-2638B7763F0E}"/>
                  </a:ext>
                </a:extLst>
              </p:cNvPr>
              <p:cNvSpPr txBox="1"/>
              <p:nvPr/>
            </p:nvSpPr>
            <p:spPr>
              <a:xfrm>
                <a:off x="6152974" y="4161810"/>
                <a:ext cx="468698" cy="220836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eqArr>
                        <m:eqArrPr>
                          <m:ctrlPr>
                            <a:rPr lang="pt-BR" sz="1200" b="0" i="1" smtClean="0">
                              <a:latin typeface="Cambria Math" panose="02040503050406030204" pitchFamily="18" charset="0"/>
                            </a:rPr>
                          </m:ctrlPr>
                        </m:eqArrPr>
                        <m:e>
                          <m:sSub>
                            <m:sSubPr>
                              <m:ctrlPr>
                                <a:rPr lang="pt-BR" sz="1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eqArr>
                                <m:eqArrPr>
                                  <m:ctrlPr>
                                    <a:rPr lang="pt-BR" sz="1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a:rPr lang="pt-BR" sz="12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pt-BR" sz="1200" b="0" i="1" smtClean="0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eqArr>
                            </m:e>
                            <m:sub>
                              <m:r>
                                <a:rPr lang="pt-BR" sz="1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pt-B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1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pt-B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1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pt-B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12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pt-B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12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pt-B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12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pt-B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1200" i="1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pt-BR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sz="1200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  <m:e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r>
                            <a:rPr lang="pt-BR" sz="1200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eqArr>
                    </m:oMath>
                  </m:oMathPara>
                </a14:m>
                <a:endParaRPr lang="pt-BR" sz="1200" dirty="0"/>
              </a:p>
            </p:txBody>
          </p:sp>
        </mc:Choice>
        <mc:Fallback xmlns=""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E316CA07-81FE-4823-8FA9-2638B7763F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2974" y="4161810"/>
                <a:ext cx="468698" cy="2208361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A23BCB92-950C-4A44-9A55-552E727F8258}"/>
                  </a:ext>
                </a:extLst>
              </p:cNvPr>
              <p:cNvSpPr txBox="1"/>
              <p:nvPr/>
            </p:nvSpPr>
            <p:spPr>
              <a:xfrm>
                <a:off x="5296516" y="4212769"/>
                <a:ext cx="424738" cy="220849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pt-BR" sz="1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  <m:e>
                              <m:sSub>
                                <m:sSubPr>
                                  <m:ctrlPr>
                                    <a:rPr lang="pt-BR" sz="1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pt-BR" sz="1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pt-BR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1" name="CaixaDeTexto 40">
                <a:extLst>
                  <a:ext uri="{FF2B5EF4-FFF2-40B4-BE49-F238E27FC236}">
                    <a16:creationId xmlns:a16="http://schemas.microsoft.com/office/drawing/2014/main" id="{A23BCB92-950C-4A44-9A55-552E727F82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96516" y="4212769"/>
                <a:ext cx="424738" cy="220849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A311EAA7-3246-4BE2-9877-10254438698C}"/>
                  </a:ext>
                </a:extLst>
              </p:cNvPr>
              <p:cNvSpPr txBox="1"/>
              <p:nvPr/>
            </p:nvSpPr>
            <p:spPr>
              <a:xfrm>
                <a:off x="2163093" y="3864987"/>
                <a:ext cx="1372486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𝐴𝑢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pt-BR" b="0" dirty="0"/>
              </a:p>
            </p:txBody>
          </p:sp>
        </mc:Choice>
        <mc:Fallback xmlns="">
          <p:sp>
            <p:nvSpPr>
              <p:cNvPr id="46" name="CaixaDeTexto 45">
                <a:extLst>
                  <a:ext uri="{FF2B5EF4-FFF2-40B4-BE49-F238E27FC236}">
                    <a16:creationId xmlns:a16="http://schemas.microsoft.com/office/drawing/2014/main" id="{A311EAA7-3246-4BE2-9877-1025443869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63093" y="3864987"/>
                <a:ext cx="1372486" cy="369332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E507FEC6-60BB-4C3E-AFE2-8F98FD11011F}"/>
                  </a:ext>
                </a:extLst>
              </p:cNvPr>
              <p:cNvSpPr txBox="1"/>
              <p:nvPr/>
            </p:nvSpPr>
            <p:spPr>
              <a:xfrm>
                <a:off x="7419930" y="5013150"/>
                <a:ext cx="42473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47" name="CaixaDeTexto 46">
                <a:extLst>
                  <a:ext uri="{FF2B5EF4-FFF2-40B4-BE49-F238E27FC236}">
                    <a16:creationId xmlns:a16="http://schemas.microsoft.com/office/drawing/2014/main" id="{E507FEC6-60BB-4C3E-AFE2-8F98FD1101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930" y="5013150"/>
                <a:ext cx="424738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FE60552B-A25B-4C06-8E7E-EABDB1371DB7}"/>
                  </a:ext>
                </a:extLst>
              </p:cNvPr>
              <p:cNvSpPr txBox="1"/>
              <p:nvPr/>
            </p:nvSpPr>
            <p:spPr>
              <a:xfrm>
                <a:off x="7087346" y="4214990"/>
                <a:ext cx="424738" cy="2208490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pt-BR" sz="12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pt-BR" sz="12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eqArr>
                                <m:eqArrPr>
                                  <m:ctrlPr>
                                    <a:rPr lang="pt-BR" sz="1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sSub>
                                    <m:sSubPr>
                                      <m:ctrlP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  <m:sub>
                                      <m: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pt-BR" sz="12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</m:sub>
                                  </m:sSub>
                                </m:e>
                              </m:eqArr>
                            </m:e>
                            <m:e>
                              <m:sSub>
                                <m:sSubPr>
                                  <m:ctrlPr>
                                    <a:rPr lang="pt-BR" sz="1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1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pt-BR" sz="12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e>
                          </m:eqArr>
                        </m:e>
                      </m:d>
                    </m:oMath>
                  </m:oMathPara>
                </a14:m>
                <a:endParaRPr lang="pt-BR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8" name="CaixaDeTexto 47">
                <a:extLst>
                  <a:ext uri="{FF2B5EF4-FFF2-40B4-BE49-F238E27FC236}">
                    <a16:creationId xmlns:a16="http://schemas.microsoft.com/office/drawing/2014/main" id="{FE60552B-A25B-4C06-8E7E-EABDB1371D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7346" y="4214990"/>
                <a:ext cx="424738" cy="220849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Imagem 20">
            <a:extLst>
              <a:ext uri="{FF2B5EF4-FFF2-40B4-BE49-F238E27FC236}">
                <a16:creationId xmlns:a16="http://schemas.microsoft.com/office/drawing/2014/main" id="{AC92A494-71B3-486C-83CB-67A520654C75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218650" y="632985"/>
            <a:ext cx="7783653" cy="3190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11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7831FAD-E831-BFE8-C954-10EE6198A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9737" y="3993746"/>
            <a:ext cx="3689121" cy="2814902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319147" y="5091709"/>
            <a:ext cx="64649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Notar que o 1º polinômio é linear!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Há inflexões desnecessárias nos pontos de controle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CaixaDeTexto 17"/>
              <p:cNvSpPr txBox="1"/>
              <p:nvPr/>
            </p:nvSpPr>
            <p:spPr>
              <a:xfrm>
                <a:off x="7893589" y="5541765"/>
                <a:ext cx="1265667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  <m:sSup>
                        <m:sSupPr>
                          <m:ctrlP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pt-BR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CaixaDeTexto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3589" y="5541765"/>
                <a:ext cx="1265667" cy="184666"/>
              </a:xfrm>
              <a:prstGeom prst="rect">
                <a:avLst/>
              </a:prstGeom>
              <a:blipFill>
                <a:blip r:embed="rId3"/>
                <a:stretch>
                  <a:fillRect l="-2404" r="-192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aixaDeTexto 18"/>
              <p:cNvSpPr txBox="1"/>
              <p:nvPr/>
            </p:nvSpPr>
            <p:spPr>
              <a:xfrm>
                <a:off x="7759786" y="4657285"/>
                <a:ext cx="1299715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sSup>
                        <m:sSupPr>
                          <m:ctrlP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+7</m:t>
                      </m:r>
                      <m:r>
                        <a:rPr lang="pt-BR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−5</m:t>
                      </m:r>
                    </m:oMath>
                  </m:oMathPara>
                </a14:m>
                <a:endParaRPr lang="pt-BR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CaixaDeTexto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59786" y="4657285"/>
                <a:ext cx="1299715" cy="184666"/>
              </a:xfrm>
              <a:prstGeom prst="rect">
                <a:avLst/>
              </a:prstGeom>
              <a:blipFill>
                <a:blip r:embed="rId4"/>
                <a:stretch>
                  <a:fillRect l="-2347" r="-2347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CaixaDeTexto 19"/>
              <p:cNvSpPr txBox="1"/>
              <p:nvPr/>
            </p:nvSpPr>
            <p:spPr>
              <a:xfrm>
                <a:off x="9004273" y="4316601"/>
                <a:ext cx="1960152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=0.22</m:t>
                      </m:r>
                      <m:sSup>
                        <m:sSupPr>
                          <m:ctrlP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−2.78</m:t>
                      </m:r>
                      <m:r>
                        <a:rPr lang="pt-BR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+14.56</m:t>
                      </m:r>
                    </m:oMath>
                  </m:oMathPara>
                </a14:m>
                <a:endParaRPr lang="pt-BR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0" name="CaixaDeTexto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4273" y="4316601"/>
                <a:ext cx="1960152" cy="184666"/>
              </a:xfrm>
              <a:prstGeom prst="rect">
                <a:avLst/>
              </a:prstGeom>
              <a:blipFill>
                <a:blip r:embed="rId5"/>
                <a:stretch>
                  <a:fillRect l="-1242" r="-1553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aixaDeTexto 20"/>
              <p:cNvSpPr txBox="1"/>
              <p:nvPr/>
            </p:nvSpPr>
            <p:spPr>
              <a:xfrm>
                <a:off x="9004273" y="5144518"/>
                <a:ext cx="2108078" cy="18466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pt-BR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=−0.</m:t>
                      </m:r>
                      <m:r>
                        <a:rPr lang="pt-BR" sz="1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40 </m:t>
                      </m:r>
                      <m:sSup>
                        <m:sSupPr>
                          <m:ctrlP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pt-BR" sz="12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+5.88</m:t>
                      </m:r>
                      <m:r>
                        <a:rPr lang="pt-BR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2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−15.73</m:t>
                      </m:r>
                    </m:oMath>
                  </m:oMathPara>
                </a14:m>
                <a:endParaRPr lang="pt-BR" sz="1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" name="CaixaDeTexto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04273" y="5144518"/>
                <a:ext cx="2108078" cy="184666"/>
              </a:xfrm>
              <a:prstGeom prst="rect">
                <a:avLst/>
              </a:prstGeom>
              <a:blipFill>
                <a:blip r:embed="rId6"/>
                <a:stretch>
                  <a:fillRect l="-1156" r="-1156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Retângulo 21"/>
          <p:cNvSpPr/>
          <p:nvPr/>
        </p:nvSpPr>
        <p:spPr>
          <a:xfrm>
            <a:off x="8421564" y="6170211"/>
            <a:ext cx="24000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Splines</a:t>
            </a:r>
            <a:r>
              <a:rPr lang="pt-BR" dirty="0">
                <a:solidFill>
                  <a:schemeClr val="bg1"/>
                </a:solidFill>
              </a:rPr>
              <a:t> Quadráticas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AED161E6-1715-1A09-6F2D-53133566C0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8140" y="46128"/>
            <a:ext cx="4412313" cy="3852781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78FD72D-05E0-BD63-0BF2-7AD7320D658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091" y="277668"/>
            <a:ext cx="6134956" cy="4029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3104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9940F467-72BE-FE5E-92EF-C85F9D15CE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9960" y="37940"/>
            <a:ext cx="2222309" cy="174467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26754" y="-63177"/>
            <a:ext cx="9404723" cy="547046"/>
          </a:xfrm>
        </p:spPr>
        <p:txBody>
          <a:bodyPr/>
          <a:lstStyle/>
          <a:p>
            <a:r>
              <a:rPr lang="pt-BR" sz="2800" dirty="0" err="1"/>
              <a:t>Splines</a:t>
            </a:r>
            <a:r>
              <a:rPr lang="pt-BR" sz="2800" dirty="0"/>
              <a:t> Cúbicas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40950" y="3992312"/>
            <a:ext cx="841568" cy="1541873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7147985" y="37940"/>
            <a:ext cx="17459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dirty="0"/>
              <a:t>n=5 pontos</a:t>
            </a:r>
          </a:p>
          <a:p>
            <a:pPr algn="ctr"/>
            <a:r>
              <a:rPr lang="pt-BR" dirty="0"/>
              <a:t>N=4 intervalos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tângulo 5"/>
              <p:cNvSpPr/>
              <p:nvPr/>
            </p:nvSpPr>
            <p:spPr>
              <a:xfrm>
                <a:off x="6893" y="358672"/>
                <a:ext cx="9969856" cy="22467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1400" dirty="0"/>
                  <a:t>Se tivermos N+1 pontos de controle, teremos N intervalos.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1400" dirty="0"/>
                  <a:t>Será ajustado polinômio de ordem 3 a cada intervalo.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1400" dirty="0"/>
                  <a:t>O polinômio 1 irá unir o ponto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sz="1400" dirty="0"/>
                  <a:t> ao ponto </a:t>
                </a:r>
                <a14:m>
                  <m:oMath xmlns:m="http://schemas.openxmlformats.org/officeDocument/2006/math"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pt-B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pt-BR" sz="1400" dirty="0"/>
                  <a:t> e o polinômio N,  do ponto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pt-B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pt-B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sz="14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pt-BR" sz="1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e>
                    </m:d>
                  </m:oMath>
                </a14:m>
                <a:r>
                  <a:rPr lang="pt-BR" sz="1400" dirty="0"/>
                  <a:t> ao ponto </a:t>
                </a:r>
                <a14:m>
                  <m:oMath xmlns:m="http://schemas.openxmlformats.org/officeDocument/2006/math">
                    <m:r>
                      <a:rPr lang="pt-BR" sz="1400" i="1">
                        <a:latin typeface="Cambria Math" panose="02040503050406030204" pitchFamily="18" charset="0"/>
                      </a:rPr>
                      <m:t>[</m:t>
                    </m:r>
                    <m:sSub>
                      <m:sSubPr>
                        <m:ctrlPr>
                          <a:rPr lang="pt-BR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pt-BR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pt-B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pt-BR" sz="1400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pt-BR" sz="1400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1400" dirty="0"/>
                  <a:t>Cada polinômio de ordem 3 acrescenta 4 incógnitas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pt-B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pt-B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p>
                      <m:sSupPr>
                        <m:ctrlPr>
                          <a:rPr lang="pt-BR" sz="1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pt-BR" sz="14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pt-BR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pt-BR" sz="1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pt-BR" sz="1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1400" dirty="0"/>
                  <a:t>Como temos N polinômios, teremos 4N incógnitas.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1400" dirty="0"/>
                  <a:t>Precisamos de 4N equações, pois temos N intervalos (N polinômios).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1400" dirty="0"/>
                  <a:t>Cada polinômio deve honrar dois pontos de controle, o que nos fornece 2N equações.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1400" dirty="0"/>
                  <a:t>Para reduzir as descontinuidades, igualamos as derivadas nos pontos internos  (N-1 equações)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1400" dirty="0"/>
                  <a:t>Para reduzir as inflexões , igualamos as segundas derivadas nos pontos internos  (N-1 equações)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pt-BR" sz="1400" dirty="0"/>
                  <a:t>Para a duas últimas equação anulamos  a segunda derivadas no primeiro e no ultimo ponto (</a:t>
                </a:r>
                <a:r>
                  <a:rPr lang="pt-BR" sz="1400" dirty="0" err="1"/>
                  <a:t>spline</a:t>
                </a:r>
                <a:r>
                  <a:rPr lang="pt-BR" sz="1400" dirty="0"/>
                  <a:t> natural)</a:t>
                </a:r>
              </a:p>
            </p:txBody>
          </p:sp>
        </mc:Choice>
        <mc:Fallback xmlns="">
          <p:sp>
            <p:nvSpPr>
              <p:cNvPr id="6" name="Retângulo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3" y="358672"/>
                <a:ext cx="9969856" cy="2246769"/>
              </a:xfrm>
              <a:prstGeom prst="rect">
                <a:avLst/>
              </a:prstGeom>
              <a:blipFill>
                <a:blip r:embed="rId4"/>
                <a:stretch>
                  <a:fillRect l="-61" t="-543" b="-190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Imagem 15">
            <a:extLst>
              <a:ext uri="{FF2B5EF4-FFF2-40B4-BE49-F238E27FC236}">
                <a16:creationId xmlns:a16="http://schemas.microsoft.com/office/drawing/2014/main" id="{49AB07A3-3053-42EA-82CF-1651863D1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490" y="2693760"/>
            <a:ext cx="10451645" cy="412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46175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6605</TotalTime>
  <Words>2009</Words>
  <Application>Microsoft Office PowerPoint</Application>
  <PresentationFormat>Widescreen</PresentationFormat>
  <Paragraphs>203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1" baseType="lpstr">
      <vt:lpstr>Arial</vt:lpstr>
      <vt:lpstr>Cambria Math</vt:lpstr>
      <vt:lpstr>Century Gothic</vt:lpstr>
      <vt:lpstr>Wingdings 3</vt:lpstr>
      <vt:lpstr>Íon</vt:lpstr>
      <vt:lpstr>Métodos Numéricos para Engenharia </vt:lpstr>
      <vt:lpstr>Splines</vt:lpstr>
      <vt:lpstr>Splines Lineares, Quadráticas e Cúbicas</vt:lpstr>
      <vt:lpstr>Splines Lineares</vt:lpstr>
      <vt:lpstr>Apresentação do PowerPoint</vt:lpstr>
      <vt:lpstr>Splines Quadráticas</vt:lpstr>
      <vt:lpstr>Splines Quadráticas</vt:lpstr>
      <vt:lpstr>Apresentação do PowerPoint</vt:lpstr>
      <vt:lpstr>Splines Cúbicas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Métodos Numéricos para Engenharia</dc:title>
  <dc:creator>Luciano Neves Fonseca</dc:creator>
  <cp:lastModifiedBy>Luciano Neves Fonseca</cp:lastModifiedBy>
  <cp:revision>142</cp:revision>
  <dcterms:created xsi:type="dcterms:W3CDTF">2020-03-19T11:46:04Z</dcterms:created>
  <dcterms:modified xsi:type="dcterms:W3CDTF">2023-03-31T21:29:42Z</dcterms:modified>
</cp:coreProperties>
</file>